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18" r:id="rId2"/>
  </p:sldMasterIdLst>
  <p:notesMasterIdLst>
    <p:notesMasterId r:id="rId148"/>
  </p:notesMasterIdLst>
  <p:sldIdLst>
    <p:sldId id="256" r:id="rId3"/>
    <p:sldId id="316" r:id="rId4"/>
    <p:sldId id="257" r:id="rId5"/>
    <p:sldId id="258" r:id="rId6"/>
    <p:sldId id="260" r:id="rId7"/>
    <p:sldId id="262" r:id="rId8"/>
    <p:sldId id="358" r:id="rId9"/>
    <p:sldId id="359" r:id="rId10"/>
    <p:sldId id="263" r:id="rId11"/>
    <p:sldId id="373" r:id="rId12"/>
    <p:sldId id="355" r:id="rId13"/>
    <p:sldId id="356" r:id="rId14"/>
    <p:sldId id="259" r:id="rId15"/>
    <p:sldId id="261" r:id="rId16"/>
    <p:sldId id="357" r:id="rId17"/>
    <p:sldId id="264" r:id="rId18"/>
    <p:sldId id="265" r:id="rId19"/>
    <p:sldId id="354" r:id="rId20"/>
    <p:sldId id="266" r:id="rId21"/>
    <p:sldId id="363" r:id="rId22"/>
    <p:sldId id="339" r:id="rId23"/>
    <p:sldId id="361" r:id="rId24"/>
    <p:sldId id="340" r:id="rId25"/>
    <p:sldId id="353" r:id="rId26"/>
    <p:sldId id="273" r:id="rId27"/>
    <p:sldId id="267" r:id="rId28"/>
    <p:sldId id="268" r:id="rId29"/>
    <p:sldId id="269" r:id="rId30"/>
    <p:sldId id="270" r:id="rId31"/>
    <p:sldId id="271" r:id="rId32"/>
    <p:sldId id="274" r:id="rId33"/>
    <p:sldId id="278" r:id="rId34"/>
    <p:sldId id="276" r:id="rId35"/>
    <p:sldId id="281" r:id="rId36"/>
    <p:sldId id="279" r:id="rId37"/>
    <p:sldId id="280" r:id="rId38"/>
    <p:sldId id="362" r:id="rId39"/>
    <p:sldId id="283" r:id="rId40"/>
    <p:sldId id="282" r:id="rId41"/>
    <p:sldId id="377" r:id="rId42"/>
    <p:sldId id="376" r:id="rId43"/>
    <p:sldId id="374" r:id="rId44"/>
    <p:sldId id="375" r:id="rId45"/>
    <p:sldId id="338" r:id="rId46"/>
    <p:sldId id="284" r:id="rId47"/>
    <p:sldId id="285" r:id="rId48"/>
    <p:sldId id="364" r:id="rId49"/>
    <p:sldId id="365" r:id="rId50"/>
    <p:sldId id="366" r:id="rId51"/>
    <p:sldId id="293" r:id="rId52"/>
    <p:sldId id="367" r:id="rId53"/>
    <p:sldId id="368" r:id="rId54"/>
    <p:sldId id="369" r:id="rId55"/>
    <p:sldId id="370" r:id="rId56"/>
    <p:sldId id="371" r:id="rId57"/>
    <p:sldId id="372" r:id="rId58"/>
    <p:sldId id="287" r:id="rId59"/>
    <p:sldId id="288" r:id="rId60"/>
    <p:sldId id="348" r:id="rId61"/>
    <p:sldId id="294" r:id="rId62"/>
    <p:sldId id="378" r:id="rId63"/>
    <p:sldId id="295" r:id="rId64"/>
    <p:sldId id="379" r:id="rId65"/>
    <p:sldId id="381" r:id="rId66"/>
    <p:sldId id="387" r:id="rId67"/>
    <p:sldId id="286" r:id="rId68"/>
    <p:sldId id="290" r:id="rId69"/>
    <p:sldId id="291" r:id="rId70"/>
    <p:sldId id="292" r:id="rId71"/>
    <p:sldId id="298" r:id="rId72"/>
    <p:sldId id="382" r:id="rId73"/>
    <p:sldId id="380" r:id="rId74"/>
    <p:sldId id="296" r:id="rId75"/>
    <p:sldId id="297" r:id="rId76"/>
    <p:sldId id="383" r:id="rId77"/>
    <p:sldId id="299" r:id="rId78"/>
    <p:sldId id="384" r:id="rId79"/>
    <p:sldId id="385" r:id="rId80"/>
    <p:sldId id="386" r:id="rId81"/>
    <p:sldId id="301" r:id="rId82"/>
    <p:sldId id="337" r:id="rId83"/>
    <p:sldId id="350" r:id="rId84"/>
    <p:sldId id="300" r:id="rId85"/>
    <p:sldId id="346" r:id="rId86"/>
    <p:sldId id="351" r:id="rId87"/>
    <p:sldId id="352" r:id="rId88"/>
    <p:sldId id="389" r:id="rId89"/>
    <p:sldId id="390" r:id="rId90"/>
    <p:sldId id="392" r:id="rId91"/>
    <p:sldId id="397" r:id="rId92"/>
    <p:sldId id="398" r:id="rId93"/>
    <p:sldId id="396" r:id="rId94"/>
    <p:sldId id="395" r:id="rId95"/>
    <p:sldId id="394" r:id="rId96"/>
    <p:sldId id="393" r:id="rId97"/>
    <p:sldId id="400" r:id="rId98"/>
    <p:sldId id="401" r:id="rId99"/>
    <p:sldId id="343" r:id="rId100"/>
    <p:sldId id="405" r:id="rId101"/>
    <p:sldId id="403" r:id="rId102"/>
    <p:sldId id="404" r:id="rId103"/>
    <p:sldId id="388" r:id="rId104"/>
    <p:sldId id="399" r:id="rId105"/>
    <p:sldId id="309" r:id="rId106"/>
    <p:sldId id="306" r:id="rId107"/>
    <p:sldId id="303" r:id="rId108"/>
    <p:sldId id="305" r:id="rId109"/>
    <p:sldId id="307" r:id="rId110"/>
    <p:sldId id="304" r:id="rId111"/>
    <p:sldId id="308" r:id="rId112"/>
    <p:sldId id="407" r:id="rId113"/>
    <p:sldId id="402" r:id="rId114"/>
    <p:sldId id="320" r:id="rId115"/>
    <p:sldId id="406" r:id="rId116"/>
    <p:sldId id="321" r:id="rId117"/>
    <p:sldId id="332" r:id="rId118"/>
    <p:sldId id="333" r:id="rId119"/>
    <p:sldId id="310" r:id="rId120"/>
    <p:sldId id="311" r:id="rId121"/>
    <p:sldId id="312" r:id="rId122"/>
    <p:sldId id="302" r:id="rId123"/>
    <p:sldId id="409" r:id="rId124"/>
    <p:sldId id="342" r:id="rId125"/>
    <p:sldId id="408" r:id="rId126"/>
    <p:sldId id="315" r:id="rId127"/>
    <p:sldId id="317" r:id="rId128"/>
    <p:sldId id="318" r:id="rId129"/>
    <p:sldId id="319" r:id="rId130"/>
    <p:sldId id="336" r:id="rId131"/>
    <p:sldId id="391" r:id="rId132"/>
    <p:sldId id="323" r:id="rId133"/>
    <p:sldId id="325" r:id="rId134"/>
    <p:sldId id="324" r:id="rId135"/>
    <p:sldId id="326" r:id="rId136"/>
    <p:sldId id="327" r:id="rId137"/>
    <p:sldId id="330" r:id="rId138"/>
    <p:sldId id="313" r:id="rId139"/>
    <p:sldId id="314" r:id="rId140"/>
    <p:sldId id="329" r:id="rId141"/>
    <p:sldId id="331" r:id="rId142"/>
    <p:sldId id="328" r:id="rId143"/>
    <p:sldId id="334" r:id="rId144"/>
    <p:sldId id="349" r:id="rId145"/>
    <p:sldId id="344" r:id="rId146"/>
    <p:sldId id="345" r:id="rId1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0" autoAdjust="0"/>
    <p:restoredTop sz="93223" autoAdjust="0"/>
  </p:normalViewPr>
  <p:slideViewPr>
    <p:cSldViewPr snapToGrid="0">
      <p:cViewPr varScale="1">
        <p:scale>
          <a:sx n="136" d="100"/>
          <a:sy n="136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66B1-8ADA-224C-B1FC-1CD79561AA93}" type="datetimeFigureOut"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E45BE-A71A-8548-83D8-FDEB0BC87F2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6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E45BE-A71A-8548-83D8-FDEB0BC87F2A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7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8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66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0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455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28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57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07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89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915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145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5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0729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3589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04303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1796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344314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852190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39659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2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3351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914400"/>
            <a:r>
              <a:rPr lang="en-US" sz="8000" dirty="0">
                <a:solidFill>
                  <a:prstClr val="black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914400"/>
            <a:r>
              <a:rPr lang="en-US" sz="8000" dirty="0">
                <a:solidFill>
                  <a:prstClr val="black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46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14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523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81626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47006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83656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3868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2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83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22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AD1670F-8F63-49DA-A05F-B585ACB11F5A}" type="datetimeFigureOut">
              <a:rPr lang="en-US" smtClean="0"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DE082A0-9F2B-4531-8E32-E8ECE6A0C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3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fld id="{3AD1670F-8F63-49DA-A05F-B585ACB11F5A}" type="datetimeFigureOut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 defTabSz="914400"/>
              <a:t>11/1/20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defTabSz="914400"/>
            <a:fld id="{7DE082A0-9F2B-4531-8E32-E8ECE6A0CB47}" type="slidenum">
              <a:rPr lang="en-US" smtClean="0">
                <a:gradFill flip="none" rotWithShape="1">
                  <a:gsLst>
                    <a:gs pos="28000">
                      <a:prstClr val="black">
                        <a:lumMod val="93000"/>
                      </a:prstClr>
                    </a:gs>
                    <a:gs pos="0">
                      <a:prstClr val="white">
                        <a:lumMod val="38000"/>
                        <a:lumOff val="62000"/>
                      </a:prstClr>
                    </a:gs>
                    <a:gs pos="100000">
                      <a:srgbClr val="373545">
                        <a:lumMod val="0"/>
                        <a:lumOff val="100000"/>
                      </a:srgbClr>
                    </a:gs>
                  </a:gsLst>
                  <a:lin ang="5400000" scaled="1"/>
                  <a:tileRect/>
                </a:gradFill>
              </a:rPr>
              <a:pPr defTabSz="914400"/>
              <a:t>‹#›</a:t>
            </a:fld>
            <a:endParaRPr lang="en-US">
              <a:gradFill flip="none" rotWithShape="1">
                <a:gsLst>
                  <a:gs pos="28000">
                    <a:prstClr val="black">
                      <a:lumMod val="93000"/>
                    </a:prstClr>
                  </a:gs>
                  <a:gs pos="0">
                    <a:prstClr val="white">
                      <a:lumMod val="38000"/>
                      <a:lumOff val="62000"/>
                    </a:prstClr>
                  </a:gs>
                  <a:gs pos="100000">
                    <a:srgbClr val="373545">
                      <a:lumMod val="0"/>
                      <a:lumOff val="100000"/>
                    </a:srgbClr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6526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t.me/android_developmen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data-storage/ro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4599" y="1314370"/>
            <a:ext cx="739749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>
                <a:cs typeface="B Yekan" panose="00000400000000000000" pitchFamily="2" charset="-78"/>
              </a:rPr>
              <a:t>آموزش برنامه نویسی اندروید</a:t>
            </a:r>
            <a:endParaRPr lang="fa-IR" sz="4400" dirty="0">
              <a:cs typeface="B Yekan" panose="00000400000000000000" pitchFamily="2" charset="-78"/>
            </a:endParaRP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20847" y="2570367"/>
            <a:ext cx="73974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>
                <a:cs typeface="B Yekan" panose="00000400000000000000" pitchFamily="2" charset="-78"/>
              </a:rPr>
              <a:t>امیرحسین تیموری</a:t>
            </a: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7" y="215272"/>
            <a:ext cx="1825721" cy="21433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15043" y="5074192"/>
            <a:ext cx="253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@android_development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533" y="4901556"/>
            <a:ext cx="714604" cy="7146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63835" y="3695084"/>
            <a:ext cx="3309367" cy="880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https://github.com/ateymoori</a:t>
            </a:r>
            <a:endParaRPr lang="fa-I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Teymoori.net@gmail.com</a:t>
            </a:r>
          </a:p>
        </p:txBody>
      </p:sp>
    </p:spTree>
    <p:extLst>
      <p:ext uri="{BB962C8B-B14F-4D97-AF65-F5344CB8AC3E}">
        <p14:creationId xmlns:p14="http://schemas.microsoft.com/office/powerpoint/2010/main" val="800045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19074" y="273584"/>
            <a:ext cx="4248071" cy="661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200" dirty="0">
                <a:cs typeface="B Yekan" panose="00000400000000000000" pitchFamily="2" charset="-78"/>
              </a:rPr>
              <a:t>Emulator</a:t>
            </a:r>
          </a:p>
        </p:txBody>
      </p:sp>
      <p:pic>
        <p:nvPicPr>
          <p:cNvPr id="6148" name="Picture 4" descr="Genymotion Now Comes With Open GApps Installer">
            <a:extLst>
              <a:ext uri="{FF2B5EF4-FFF2-40B4-BE49-F238E27FC236}">
                <a16:creationId xmlns:a16="http://schemas.microsoft.com/office/drawing/2014/main" id="{D4702E24-3AC4-B147-8A14-2D053446F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91" y="1566043"/>
            <a:ext cx="3107526" cy="455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B208-D74D-CC48-9976-F1882A144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83" y="1566042"/>
            <a:ext cx="6758848" cy="45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825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RecyclerView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453208" y="1370384"/>
            <a:ext cx="892557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"androidx.recyclerview:recyclerview:1.1.0"</a:t>
            </a:r>
            <a:br>
              <a:rPr lang="en-US"/>
            </a:br>
            <a:r>
              <a:rPr lang="en-US"/>
              <a:t>  // For control over item selection of both touch and mouse driven selection</a:t>
            </a:r>
            <a:br>
              <a:rPr lang="en-US"/>
            </a:br>
            <a:r>
              <a:rPr lang="en-US"/>
              <a:t>  implementation "androidx.recyclerview:recyclerview-selection:1.1.0-rc03"</a:t>
            </a:r>
            <a:br>
              <a:rPr lang="en-US"/>
            </a:b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97B837-4220-0F4E-9244-93A27749FD3A}"/>
              </a:ext>
            </a:extLst>
          </p:cNvPr>
          <p:cNvSpPr/>
          <p:nvPr/>
        </p:nvSpPr>
        <p:spPr>
          <a:xfrm>
            <a:off x="459877" y="3064576"/>
            <a:ext cx="7998939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androidx.recyclerview.widget.RecyclerView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="@+id/list"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:orientation</a:t>
            </a:r>
            <a:r>
              <a:rPr lang="en-US" b="1">
                <a:solidFill>
                  <a:srgbClr val="008000"/>
                </a:solidFill>
              </a:rPr>
              <a:t>="vertical"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app</a:t>
            </a:r>
            <a:r>
              <a:rPr lang="en-US" b="1">
                <a:solidFill>
                  <a:srgbClr val="0000FF"/>
                </a:solidFill>
              </a:rPr>
              <a:t>:layoutManager</a:t>
            </a:r>
            <a:r>
              <a:rPr lang="en-US" b="1">
                <a:solidFill>
                  <a:srgbClr val="008000"/>
                </a:solidFill>
              </a:rPr>
              <a:t>="androidx.recyclerview.widget.LinearLayoutManager" </a:t>
            </a:r>
            <a:r>
              <a:rPr lang="en-US"/>
              <a:t>/&gt;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17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RecyclerView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D9554-65F8-7D40-AEB8-8D34C8AA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82" y="219287"/>
            <a:ext cx="6563682" cy="6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65162" y="261497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 the Project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AD2E4-3CD0-7046-95CD-24445FBDC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79" y="1790922"/>
            <a:ext cx="5785384" cy="390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52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62071" y="496275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Gradle Version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92695-9D94-DF4F-AE30-444F33ACC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8" y="2415231"/>
            <a:ext cx="7327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441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>
                <a:cs typeface="B Yekan" panose="00000400000000000000" pitchFamily="2" charset="-78"/>
              </a:rPr>
              <a:t>Database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711753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7488" y="1891132"/>
            <a:ext cx="95615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دیتابیس متن باز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پشتیبانی از </a:t>
            </a:r>
            <a:r>
              <a:rPr lang="en-US" sz="2000">
                <a:cs typeface="B Yekan" panose="00000400000000000000" pitchFamily="2" charset="-78"/>
              </a:rPr>
              <a:t>Syntax </a:t>
            </a:r>
            <a:r>
              <a:rPr lang="fa-IR" sz="2000">
                <a:cs typeface="B Yekan" panose="00000400000000000000" pitchFamily="2" charset="-78"/>
              </a:rPr>
              <a:t> خانواده </a:t>
            </a:r>
            <a:r>
              <a:rPr lang="en-US" sz="2000">
                <a:cs typeface="B Yekan" panose="00000400000000000000" pitchFamily="2" charset="-78"/>
              </a:rPr>
              <a:t>SQL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پشتیبانی از 3 نوع داده : </a:t>
            </a:r>
            <a:r>
              <a:rPr lang="en-US" sz="2000">
                <a:cs typeface="B Yekan" panose="00000400000000000000" pitchFamily="2" charset="-78"/>
              </a:rPr>
              <a:t>TEXT , INTEGER , REAL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ذخیره فایل در آدرس: 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90016" y="4599566"/>
            <a:ext cx="7005444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DATA/data/APP_NAME/databases/FILENAME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31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5698" y="1851660"/>
            <a:ext cx="5458968" cy="4096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11930" y="1158270"/>
            <a:ext cx="176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Database</a:t>
            </a:r>
          </a:p>
        </p:txBody>
      </p:sp>
      <p:sp>
        <p:nvSpPr>
          <p:cNvPr id="5" name="Minus 4"/>
          <p:cNvSpPr/>
          <p:nvPr/>
        </p:nvSpPr>
        <p:spPr>
          <a:xfrm>
            <a:off x="2275332" y="203454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Minus 5"/>
          <p:cNvSpPr/>
          <p:nvPr/>
        </p:nvSpPr>
        <p:spPr>
          <a:xfrm>
            <a:off x="5128260" y="203454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2275332" y="3616452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Minus 7"/>
          <p:cNvSpPr/>
          <p:nvPr/>
        </p:nvSpPr>
        <p:spPr>
          <a:xfrm>
            <a:off x="5128260" y="3616452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36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>
                <a:cs typeface="B Yekan" panose="00000400000000000000" pitchFamily="2" charset="-78"/>
              </a:rPr>
              <a:t>دیتابیس </a:t>
            </a:r>
            <a:r>
              <a:rPr lang="en-US" sz="2400">
                <a:cs typeface="B Yekan" panose="00000400000000000000" pitchFamily="2" charset="-78"/>
              </a:rPr>
              <a:t>SQLITE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54930" y="736199"/>
            <a:ext cx="176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Table1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03084"/>
              </p:ext>
            </p:extLst>
          </p:nvPr>
        </p:nvGraphicFramePr>
        <p:xfrm>
          <a:off x="1281177" y="1579202"/>
          <a:ext cx="8886951" cy="4434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2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2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80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Primaty key auto</a:t>
                      </a:r>
                      <a:r>
                        <a:rPr lang="en-US" baseline="0"/>
                        <a:t> increment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5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8681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>
                <a:cs typeface="B Yekan" panose="00000400000000000000" pitchFamily="2" charset="-78"/>
              </a:rPr>
              <a:t>SQL SYNTAX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65016" y="412572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>
                <a:cs typeface="B Yekan" panose="00000400000000000000" pitchFamily="2" charset="-78"/>
              </a:rPr>
              <a:t>CRUD</a:t>
            </a:r>
            <a:endParaRPr lang="en-US" sz="2400" dirty="0">
              <a:cs typeface="B Yekan" panose="00000400000000000000" pitchFamily="2" charset="-7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193738"/>
              </p:ext>
            </p:extLst>
          </p:nvPr>
        </p:nvGraphicFramePr>
        <p:xfrm>
          <a:off x="1281177" y="1579202"/>
          <a:ext cx="8804655" cy="504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Column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CREATE TABLE </a:t>
                      </a:r>
                      <a:r>
                        <a:rPr lang="en-US"/>
                        <a:t>table_name(</a:t>
                      </a:r>
                    </a:p>
                    <a:p>
                      <a:r>
                        <a:rPr lang="en-US"/>
                        <a:t>_id</a:t>
                      </a:r>
                      <a:r>
                        <a:rPr lang="en-US" baseline="0"/>
                        <a:t> integer primary key autoincrement ,</a:t>
                      </a:r>
                    </a:p>
                    <a:p>
                      <a:r>
                        <a:rPr lang="en-US" baseline="0"/>
                        <a:t>city text,</a:t>
                      </a:r>
                    </a:p>
                    <a:p>
                      <a:r>
                        <a:rPr lang="en-US" baseline="0"/>
                        <a:t>temprature integer) ;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33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INSERT</a:t>
                      </a:r>
                      <a:r>
                        <a:rPr lang="en-US"/>
                        <a:t> </a:t>
                      </a:r>
                      <a:r>
                        <a:rPr lang="en-US">
                          <a:solidFill>
                            <a:srgbClr val="7030A0"/>
                          </a:solidFill>
                        </a:rPr>
                        <a:t>INTO</a:t>
                      </a:r>
                      <a:r>
                        <a:rPr lang="en-US"/>
                        <a:t> table_name (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city,temprature</a:t>
                      </a:r>
                      <a:r>
                        <a:rPr lang="en-US"/>
                        <a:t> )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VALUES</a:t>
                      </a:r>
                      <a:r>
                        <a:rPr lang="en-US" baseline="0"/>
                        <a:t>( “Tehran” , 15)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SELECT</a:t>
                      </a:r>
                      <a:r>
                        <a:rPr lang="en-US"/>
                        <a:t> city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FROM </a:t>
                      </a:r>
                      <a:r>
                        <a:rPr lang="en-US"/>
                        <a:t>table_name</a:t>
                      </a:r>
                      <a:r>
                        <a:rPr lang="en-US" baseline="0"/>
                        <a:t>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WHERE</a:t>
                      </a:r>
                      <a:r>
                        <a:rPr lang="en-US" baseline="0"/>
                        <a:t> temprature &lt; 15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7030A0"/>
                          </a:solidFill>
                        </a:rPr>
                        <a:t>UPDATE</a:t>
                      </a:r>
                      <a:r>
                        <a:rPr lang="en-US"/>
                        <a:t> table_name </a:t>
                      </a:r>
                      <a:r>
                        <a:rPr lang="en-US">
                          <a:solidFill>
                            <a:srgbClr val="7030A0"/>
                          </a:solidFill>
                        </a:rPr>
                        <a:t>SET</a:t>
                      </a:r>
                      <a:r>
                        <a:rPr lang="en-US"/>
                        <a:t> </a:t>
                      </a:r>
                      <a:r>
                        <a:rPr lang="en-US" baseline="0"/>
                        <a:t>temprature =25 </a:t>
                      </a:r>
                      <a:r>
                        <a:rPr lang="en-US" baseline="0">
                          <a:solidFill>
                            <a:srgbClr val="7030A0"/>
                          </a:solidFill>
                        </a:rPr>
                        <a:t>WHERE</a:t>
                      </a:r>
                      <a:r>
                        <a:rPr lang="en-US" baseline="0"/>
                        <a:t> city = “tehran”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0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DELETE FROM table_name  WHERE temperature</a:t>
                      </a:r>
                      <a:r>
                        <a:rPr lang="en-US" baseline="0"/>
                        <a:t> &lt; 25 and temperature &gt; 10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365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8950" y="87067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SQLite OpenHelper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B0CB4-B6A5-354E-991B-58AB8B22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3" y="963827"/>
            <a:ext cx="9136967" cy="56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2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>
                <a:cs typeface="B Yekan" panose="00000400000000000000" pitchFamily="2" charset="-78"/>
              </a:rPr>
              <a:t>نحوه کامپایل و اجرای کد های اندروید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528B5-3960-AA49-94FD-88E33491B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46348"/>
            <a:ext cx="3977955" cy="633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23100-4634-E64E-BD39-452DF89FDBE3}"/>
              </a:ext>
            </a:extLst>
          </p:cNvPr>
          <p:cNvSpPr txBox="1"/>
          <p:nvPr/>
        </p:nvSpPr>
        <p:spPr>
          <a:xfrm>
            <a:off x="5208192" y="2982416"/>
            <a:ext cx="61219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1" latinLnBrk="0" hangingPunct="1">
              <a:lnSpc>
                <a:spcPct val="150000"/>
              </a:lnSpc>
            </a:pPr>
            <a:r>
              <a:rPr lang="fa-IR" sz="2400" dirty="0">
                <a:cs typeface="B Yekan" panose="00000400000000000000" pitchFamily="2" charset="-78"/>
              </a:rPr>
              <a:t>جاوا زبانی کراس پلتفرم است.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093068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218171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SQLite OpenHelper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7838" y="1507452"/>
            <a:ext cx="9312733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addStudent(name: String, family: String)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insertQuery = </a:t>
            </a:r>
            <a:r>
              <a:rPr lang="en-US" b="1">
                <a:solidFill>
                  <a:srgbClr val="008000"/>
                </a:solidFill>
              </a:rPr>
              <a:t>"INSERT INTO students(name,family) VALUES ('</a:t>
            </a:r>
            <a:r>
              <a:rPr lang="en-US" b="1">
                <a:solidFill>
                  <a:srgbClr val="000080"/>
                </a:solidFill>
              </a:rPr>
              <a:t>${</a:t>
            </a:r>
            <a:r>
              <a:rPr lang="en-US"/>
              <a:t>name</a:t>
            </a:r>
            <a:r>
              <a:rPr lang="en-US" b="1">
                <a:solidFill>
                  <a:srgbClr val="000080"/>
                </a:solidFill>
              </a:rPr>
              <a:t>}</a:t>
            </a:r>
            <a:r>
              <a:rPr lang="en-US" b="1">
                <a:solidFill>
                  <a:srgbClr val="008000"/>
                </a:solidFill>
              </a:rPr>
              <a:t>','</a:t>
            </a:r>
            <a:r>
              <a:rPr lang="en-US" b="1">
                <a:solidFill>
                  <a:srgbClr val="000080"/>
                </a:solidFill>
              </a:rPr>
              <a:t>${</a:t>
            </a:r>
            <a:r>
              <a:rPr lang="en-US"/>
              <a:t>family</a:t>
            </a:r>
            <a:r>
              <a:rPr lang="en-US" b="1">
                <a:solidFill>
                  <a:srgbClr val="000080"/>
                </a:solidFill>
              </a:rPr>
              <a:t>}</a:t>
            </a:r>
            <a:r>
              <a:rPr lang="en-US" b="1">
                <a:solidFill>
                  <a:srgbClr val="008000"/>
                </a:solidFill>
              </a:rPr>
              <a:t>')"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writableDatabase</a:t>
            </a:r>
            <a:r>
              <a:rPr lang="en-US"/>
              <a:t>.execSQL(insertQuery)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writableDatabase</a:t>
            </a:r>
            <a:r>
              <a:rPr lang="en-US"/>
              <a:t>.close()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getStudents(): MutableList&lt;String&gt;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students = </a:t>
            </a:r>
            <a:r>
              <a:rPr lang="en-US" i="1"/>
              <a:t>mutableListOf</a:t>
            </a:r>
            <a:r>
              <a:rPr lang="en-US"/>
              <a:t>&lt;String&gt;()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db = 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readableDatabase</a:t>
            </a:r>
            <a:br>
              <a:rPr lang="en-US" i="1">
                <a:solidFill>
                  <a:srgbClr val="660E7A"/>
                </a:solidFill>
              </a:rPr>
            </a:br>
            <a:r>
              <a:rPr lang="en-US" i="1">
                <a:solidFill>
                  <a:srgbClr val="660E7A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cursor: Cursor = db.rawQuery(</a:t>
            </a:r>
            <a:r>
              <a:rPr lang="en-US" b="1">
                <a:solidFill>
                  <a:srgbClr val="008000"/>
                </a:solidFill>
              </a:rPr>
              <a:t>"SELECT name,family from students"</a:t>
            </a:r>
            <a:r>
              <a:rPr lang="en-US"/>
              <a:t>, </a:t>
            </a:r>
            <a:r>
              <a:rPr lang="en-US" b="1">
                <a:solidFill>
                  <a:srgbClr val="000080"/>
                </a:solidFill>
              </a:rPr>
              <a:t>null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while </a:t>
            </a:r>
            <a:r>
              <a:rPr lang="en-US"/>
              <a:t>(cursor.moveToNext()) {</a:t>
            </a:r>
            <a:br>
              <a:rPr lang="en-US"/>
            </a:br>
            <a:r>
              <a:rPr lang="en-US"/>
              <a:t>        students.add(cursor.getString(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))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students</a:t>
            </a:r>
            <a:br>
              <a:rPr lang="en-US"/>
            </a:br>
            <a:r>
              <a:rPr lang="en-US"/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7681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218171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Practice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5228" y="3342749"/>
            <a:ext cx="9312733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Implement an API and Cache system (Working Offline)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49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86" y="230528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Room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0703" y="1058497"/>
            <a:ext cx="9312733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43"/>
                </a:solidFill>
                <a:hlinkClick r:id="rId3"/>
              </a:rPr>
              <a:t>https://developer.android.com/training/data-storage/room</a:t>
            </a:r>
            <a:endParaRPr lang="en-US" b="1">
              <a:solidFill>
                <a:srgbClr val="000043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apply </a:t>
            </a:r>
            <a:r>
              <a:rPr lang="en-US" b="1">
                <a:solidFill>
                  <a:srgbClr val="008000"/>
                </a:solidFill>
              </a:rPr>
              <a:t>plugin</a:t>
            </a:r>
            <a:r>
              <a:rPr lang="en-US"/>
              <a:t>: </a:t>
            </a:r>
            <a:r>
              <a:rPr lang="en-US" b="1">
                <a:solidFill>
                  <a:srgbClr val="008000"/>
                </a:solidFill>
              </a:rPr>
              <a:t>'kotlin-kapt'</a:t>
            </a:r>
            <a:br>
              <a:rPr lang="en-US" b="1">
                <a:solidFill>
                  <a:srgbClr val="008000"/>
                </a:solidFill>
              </a:rPr>
            </a:br>
            <a:endParaRPr lang="en-US" b="1">
              <a:solidFill>
                <a:srgbClr val="000043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43"/>
                </a:solidFill>
              </a:rPr>
              <a:t>def </a:t>
            </a:r>
            <a:r>
              <a:rPr lang="en-US"/>
              <a:t>room_version = </a:t>
            </a:r>
            <a:r>
              <a:rPr lang="en-US" b="1">
                <a:solidFill>
                  <a:srgbClr val="008000"/>
                </a:solidFill>
              </a:rPr>
              <a:t>"2.2.5"</a:t>
            </a:r>
            <a:br>
              <a:rPr lang="en-US" b="1">
                <a:solidFill>
                  <a:srgbClr val="008000"/>
                </a:solidFill>
              </a:rPr>
            </a:br>
            <a:br>
              <a:rPr lang="en-US" b="1">
                <a:solidFill>
                  <a:srgbClr val="008000"/>
                </a:solidFill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</a:rPr>
              <a:t>"androidx.room:room-runtime:</a:t>
            </a:r>
            <a:r>
              <a:rPr lang="en-US"/>
              <a:t>$room_version</a:t>
            </a:r>
            <a:r>
              <a:rPr lang="en-US" b="1">
                <a:solidFill>
                  <a:srgbClr val="008000"/>
                </a:solidFill>
              </a:rPr>
              <a:t>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/>
              <a:t>kapt </a:t>
            </a:r>
            <a:r>
              <a:rPr lang="en-US" b="1">
                <a:solidFill>
                  <a:srgbClr val="008000"/>
                </a:solidFill>
              </a:rPr>
              <a:t>"androidx.room:room-compiler:</a:t>
            </a:r>
            <a:r>
              <a:rPr lang="en-US"/>
              <a:t>$room_version</a:t>
            </a:r>
            <a:r>
              <a:rPr lang="en-US" b="1">
                <a:solidFill>
                  <a:srgbClr val="008000"/>
                </a:solidFill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B5BE5-09CB-CF4D-8CEF-8A3654B1B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3222052"/>
            <a:ext cx="5260546" cy="34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51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Shapes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20491" y="4277506"/>
            <a:ext cx="928331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&lt;?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 version=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"1.0"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encoding=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"UTF-8"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?&gt;</a:t>
            </a:r>
            <a:b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shape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solid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:color=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"#ffe025"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stroke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:width=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"3dip"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:color=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"#B1BCBE"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corners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:radius=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"10dip"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shape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03831" y="1690892"/>
            <a:ext cx="8154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https://material.io/guidelines/style/color.html#color-color-palette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3831" y="2254519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621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https://github.com/rey5137/material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3831" y="1108241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https://github.com/wasabeef/awesome-android-ui</a:t>
            </a:r>
          </a:p>
        </p:txBody>
      </p:sp>
      <p:sp>
        <p:nvSpPr>
          <p:cNvPr id="8" name="Rectangle 7"/>
          <p:cNvSpPr/>
          <p:nvPr/>
        </p:nvSpPr>
        <p:spPr>
          <a:xfrm>
            <a:off x="1703831" y="574862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https://dribbble.com/</a:t>
            </a:r>
          </a:p>
        </p:txBody>
      </p:sp>
      <p:sp>
        <p:nvSpPr>
          <p:cNvPr id="9" name="Rectangle 8"/>
          <p:cNvSpPr/>
          <p:nvPr/>
        </p:nvSpPr>
        <p:spPr>
          <a:xfrm>
            <a:off x="1703831" y="3250249"/>
            <a:ext cx="4953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https://romannurik.github.io/AndroidAssetStudio/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3831" y="2761896"/>
            <a:ext cx="3367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https://github.com/nisrulz/sensey</a:t>
            </a:r>
          </a:p>
        </p:txBody>
      </p:sp>
    </p:spTree>
    <p:extLst>
      <p:ext uri="{BB962C8B-B14F-4D97-AF65-F5344CB8AC3E}">
        <p14:creationId xmlns:p14="http://schemas.microsoft.com/office/powerpoint/2010/main" val="31228052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Gradient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77654" y="2163125"/>
            <a:ext cx="450360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>
                <a:solidFill>
                  <a:srgbClr val="0033B3"/>
                </a:solidFill>
              </a:rPr>
              <a:t>gradient</a:t>
            </a:r>
            <a:br>
              <a:rPr lang="en-US">
                <a:solidFill>
                  <a:srgbClr val="0033B3"/>
                </a:solidFill>
              </a:rPr>
            </a:br>
            <a:r>
              <a:rPr lang="en-US">
                <a:solidFill>
                  <a:srgbClr val="0033B3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:startColor</a:t>
            </a:r>
            <a:r>
              <a:rPr lang="en-US">
                <a:solidFill>
                  <a:srgbClr val="067D17"/>
                </a:solidFill>
              </a:rPr>
              <a:t>="@color/md_grey_800"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:centerColor</a:t>
            </a:r>
            <a:r>
              <a:rPr lang="en-US">
                <a:solidFill>
                  <a:srgbClr val="067D17"/>
                </a:solidFill>
              </a:rPr>
              <a:t>=""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:endColor</a:t>
            </a:r>
            <a:r>
              <a:rPr lang="en-US">
                <a:solidFill>
                  <a:srgbClr val="067D17"/>
                </a:solidFill>
              </a:rPr>
              <a:t>=""</a:t>
            </a:r>
            <a:br>
              <a:rPr lang="en-US">
                <a:solidFill>
                  <a:srgbClr val="067D17"/>
                </a:solidFill>
              </a:rPr>
            </a:br>
            <a:r>
              <a:rPr lang="en-US">
                <a:solidFill>
                  <a:srgbClr val="067D17"/>
                </a:solidFill>
              </a:rPr>
              <a:t>    </a:t>
            </a:r>
            <a:r>
              <a:rPr lang="en-US">
                <a:solidFill>
                  <a:srgbClr val="871094"/>
                </a:solidFill>
              </a:rPr>
              <a:t>android</a:t>
            </a:r>
            <a:r>
              <a:rPr lang="en-US">
                <a:solidFill>
                  <a:srgbClr val="174AD4"/>
                </a:solidFill>
              </a:rPr>
              <a:t>:angle</a:t>
            </a:r>
            <a:r>
              <a:rPr lang="en-US">
                <a:solidFill>
                  <a:srgbClr val="067D17"/>
                </a:solidFill>
              </a:rPr>
              <a:t>="" </a:t>
            </a:r>
            <a:r>
              <a:rPr lang="en-US"/>
              <a:t>/&gt;</a:t>
            </a: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7046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Selector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04672" y="2287556"/>
            <a:ext cx="1042945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selector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:state_focused=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:state_pressed=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:drawable=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"@drawable/rounded_btn2"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:state_enabled=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"true"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selector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3487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Video 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36171" y="4581436"/>
            <a:ext cx="928331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VideoView mVideoView  = (VideoView)findViewById(R.id.</a:t>
            </a: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video_view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mVideoView.setMediaController(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new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MediaController(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this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mVideoView.setVideoURI(uri);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mVideoView.start();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49636" y="2168961"/>
            <a:ext cx="4628190" cy="169277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VideoView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"@+id/video_view"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:layout_width=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"150dp"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:layout_height=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"150dp"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36171" y="1024822"/>
            <a:ext cx="8279831" cy="5770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Uri uri = Uri.</a:t>
            </a:r>
            <a:r>
              <a:rPr kumimoji="0" lang="en-US" sz="105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parse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"http://fajr.rightel.ir/res/uploads/v/2a1d0b4444480e7167d15b998e38034644371bc/"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"2ea9044e863ba017a50e916e8f6151dfb1130aa/" 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+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"75e1057d598ac2761f99e1db877d58605b3f7557/7vr5d9usmdqw0ettvgio.mp4"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6933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1" y="228600"/>
            <a:ext cx="98080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setVideoPath(String path)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Specifies the path (as a string) of the video media to be played. This can be either the URL of a remote video file or a video file local to the device.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setVideoUri(Uri uri)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Performs the same task as the setVideoPath() method but takes a Uri object as an argument instead of a string.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Starts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stopPlayback()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Stops the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pause()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Pauses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isPlaying()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a Boolean value indicating whether a video is currently playing.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setOnPreparedListener(MediaPlayer.OnPreparedListener)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Allows a callback method to be called when the video is ready to play.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setOnErrorListener(MediaPlayer.OnErrorListener)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- Allows a callback method to be called when an error occurs during the video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setOnCompletionListener(MediaPlayer.OnCompletionListener)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- Allows a callback method to be called when the end of the video is reached.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getDuration()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the duration of the video. Will typically return -1 unless called from within the OnPreparedListener() callback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getCurrentPosition()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Returns an integer value indicating the current position of playback.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setMediaController(MediaController)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 – Designates a MediaController instance allowing playback controls to be displayed to the user.</a:t>
            </a:r>
          </a:p>
        </p:txBody>
      </p:sp>
    </p:spTree>
    <p:extLst>
      <p:ext uri="{BB962C8B-B14F-4D97-AF65-F5344CB8AC3E}">
        <p14:creationId xmlns:p14="http://schemas.microsoft.com/office/powerpoint/2010/main" val="14402522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Menus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2655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43" y="518085"/>
            <a:ext cx="4696773" cy="5982482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775490" y="2088799"/>
            <a:ext cx="6001512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"http://schemas.android.com/apk/res/android" 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"@+id/about"</a:t>
            </a:r>
            <a:b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:title=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"About"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"@+id/help"</a:t>
            </a:r>
            <a:b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:title=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"Help" 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</a:t>
            </a: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859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>
                <a:cs typeface="B Yekan" panose="00000400000000000000" pitchFamily="2" charset="-78"/>
              </a:rPr>
              <a:t>نحوه کامپایل و اجرای کد های اندروید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56FE-8ECF-0845-AAF5-0628AEE53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86504"/>
            <a:ext cx="10058400" cy="27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457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48618" y="248002"/>
            <a:ext cx="557075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Activity </a:t>
            </a: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extends </a:t>
            </a: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AppCompatActivity </a:t>
            </a:r>
            <a:endParaRPr kumimoji="0" lang="en-US" altLang="en-US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57838" y="2115429"/>
            <a:ext cx="1030814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@Override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onCreateOptionsMenu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(Menu menu)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menu.add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getResources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getString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R.string.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form_title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getMenuInflater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inflater.inflate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R.menu.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menu_main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menu);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.onCreateOptionsMenu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(menu);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@Override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onOptionsItemSelected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MenuItem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item)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switch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item.getItemId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()) {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case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R.id.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help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break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case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R.id.</a:t>
            </a:r>
            <a:r>
              <a:rPr kumimoji="0" lang="en-US" alt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about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break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 true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60602" y="781606"/>
            <a:ext cx="8905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groupId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group identifier to which a menu item belongs to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itemId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menu item ID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order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for specifying the order in which menu items will be shown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title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- text that will be displayed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0793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Broadcast Receiver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99454" y="1376489"/>
            <a:ext cx="886973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MyReceiver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BroadcastReceiver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onReceive(Context context, Intent intent) {</a:t>
            </a:r>
            <a:b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Intent(context, WordService.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context.startService(intent);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99454" y="4671154"/>
            <a:ext cx="8731878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&lt;receiver android:name=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"MyReceiver"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&lt;intent-filter&gt;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&lt;action android:name=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"android.intent.action.BOOT_COMPLETED"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&lt;/intent-filter&gt;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&lt;/receiver&gt;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83F9BA5-7B29-FC43-B1D8-B9CB9447A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454" y="3806939"/>
            <a:ext cx="7756547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&lt;uses-permission android:name="android.permission.READ_PHONE_STATE"/&gt;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426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Broadcast Receiver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4419" y="1691940"/>
            <a:ext cx="7405489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0033B3"/>
                </a:solidFill>
              </a:rPr>
              <a:t>val </a:t>
            </a:r>
            <a:r>
              <a:rPr lang="en-US">
                <a:solidFill>
                  <a:srgbClr val="000000"/>
                </a:solidFill>
              </a:rPr>
              <a:t>intentFilter </a:t>
            </a:r>
            <a:r>
              <a:rPr lang="en-US"/>
              <a:t>= IntentFilter(</a:t>
            </a:r>
            <a:r>
              <a:rPr lang="en-US">
                <a:solidFill>
                  <a:srgbClr val="067D17"/>
                </a:solidFill>
              </a:rPr>
              <a:t>"android.permission.READ_PHONE_STATE"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71094"/>
                </a:solidFill>
              </a:rPr>
              <a:t>receiver </a:t>
            </a:r>
            <a:r>
              <a:rPr lang="en-US"/>
              <a:t>= </a:t>
            </a:r>
            <a:r>
              <a:rPr lang="en-US">
                <a:solidFill>
                  <a:srgbClr val="0033B3"/>
                </a:solidFill>
              </a:rPr>
              <a:t>object </a:t>
            </a:r>
            <a:r>
              <a:rPr lang="en-US"/>
              <a:t>: BroadcastReceiver() {</a:t>
            </a:r>
            <a:br>
              <a:rPr lang="en-US"/>
            </a:br>
            <a:r>
              <a:rPr lang="en-US"/>
              <a:t>        </a:t>
            </a:r>
            <a:r>
              <a:rPr lang="en-US">
                <a:solidFill>
                  <a:srgbClr val="0033B3"/>
                </a:solidFill>
              </a:rPr>
              <a:t>override fun </a:t>
            </a:r>
            <a:r>
              <a:rPr lang="en-US">
                <a:solidFill>
                  <a:srgbClr val="00627A"/>
                </a:solidFill>
              </a:rPr>
              <a:t>onReceive</a:t>
            </a:r>
            <a:r>
              <a:rPr lang="en-US"/>
              <a:t>(context: </a:t>
            </a:r>
            <a:r>
              <a:rPr lang="en-US">
                <a:solidFill>
                  <a:srgbClr val="000000"/>
                </a:solidFill>
              </a:rPr>
              <a:t>Context</a:t>
            </a:r>
            <a:r>
              <a:rPr lang="en-US"/>
              <a:t>, intent: </a:t>
            </a:r>
            <a:r>
              <a:rPr lang="en-US">
                <a:solidFill>
                  <a:srgbClr val="000000"/>
                </a:solidFill>
              </a:rPr>
              <a:t>Intent</a:t>
            </a:r>
            <a:r>
              <a:rPr lang="en-US"/>
              <a:t>) {</a:t>
            </a:r>
            <a:br>
              <a:rPr lang="en-US"/>
            </a:br>
            <a:br>
              <a:rPr lang="en-US"/>
            </a:br>
            <a:r>
              <a:rPr lang="en-US"/>
              <a:t>        }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registerReceiver(</a:t>
            </a:r>
            <a:r>
              <a:rPr lang="en-US">
                <a:solidFill>
                  <a:srgbClr val="871094"/>
                </a:solidFill>
              </a:rPr>
              <a:t>receiver</a:t>
            </a:r>
            <a:r>
              <a:rPr lang="en-US"/>
              <a:t>, </a:t>
            </a:r>
            <a:r>
              <a:rPr lang="en-US">
                <a:solidFill>
                  <a:srgbClr val="000000"/>
                </a:solidFill>
              </a:rPr>
              <a:t>intentFilter</a:t>
            </a:r>
            <a:r>
              <a:rPr lang="en-US"/>
              <a:t>)</a:t>
            </a:r>
            <a:br>
              <a:rPr lang="en-US"/>
            </a:b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33B3"/>
                </a:solidFill>
              </a:rPr>
              <a:t>override fun </a:t>
            </a:r>
            <a:r>
              <a:rPr lang="en-US">
                <a:solidFill>
                  <a:srgbClr val="00627A"/>
                </a:solidFill>
              </a:rPr>
              <a:t>onDestroy</a:t>
            </a:r>
            <a:r>
              <a:rPr lang="en-US"/>
              <a:t>()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0033B3"/>
                </a:solidFill>
              </a:rPr>
              <a:t>super</a:t>
            </a:r>
            <a:r>
              <a:rPr lang="en-US"/>
              <a:t>.onDestroy()</a:t>
            </a:r>
            <a:br>
              <a:rPr lang="en-US"/>
            </a:br>
            <a:r>
              <a:rPr lang="en-US"/>
              <a:t>    unregisterReceiver(</a:t>
            </a:r>
            <a:r>
              <a:rPr lang="en-US">
                <a:solidFill>
                  <a:srgbClr val="871094"/>
                </a:solidFill>
              </a:rPr>
              <a:t>receiver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58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Permissions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7115" y="2638416"/>
            <a:ext cx="10197087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(ContextCompat.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checkSelfPermission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!= PackageManager.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PERMISSION_GRANTED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ActivityCompat.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requestPermissions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String[]{Manifest.permission.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1500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6630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Dexter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7115" y="2638416"/>
            <a:ext cx="10197087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(ContextCompat.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checkSelfPermission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!= PackageManager.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PERMISSION_GRANTED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ActivityCompat.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requestPermissions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(Activity.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this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String[]{Manifest.permission.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Source Code Pro"/>
              </a:rPr>
              <a:t>READ_PHONE_STATE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},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        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1500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4695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Handler – Post delay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47088" y="2825266"/>
            <a:ext cx="66479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Handler().postDelayed(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2500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606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Alert Dialog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10312" y="2043560"/>
            <a:ext cx="11213326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DialogLearning.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).create();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alertDialog.setTitle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"Alert"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alertDialog.setMessage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"Alert message to be shown"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alertDialog.setButton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BUTTON_NEUTRAL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DialogInterface.OnClickListener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dialog,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which)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dialog.dismiss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alertDialog.show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68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Dialog Activity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2376" y="2417016"/>
            <a:ext cx="7417415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".DialogLearning"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:theme=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"@android:style/Theme.Dialog"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2376" y="4199318"/>
            <a:ext cx="9071714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"http://schemas.android.com/apk/res/android"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"250dp"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"@android:color/white"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"250dp"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"vertical"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22376" y="1296434"/>
            <a:ext cx="7077456" cy="353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DialogLearningActivity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771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WebView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03662" y="638605"/>
            <a:ext cx="557075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android:id=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"@+id/web"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android:layout_width=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"200dp"</a:t>
            </a:r>
            <a:b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"200dp"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603662" y="2224808"/>
            <a:ext cx="803296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 webView = (WebView) findViewById(R.id.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webView.getSettings().setJavaScriptEnabled(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webView.setWebViewClient(</a:t>
            </a:r>
            <a:r>
              <a:rPr lang="en-US" altLang="en-US" sz="2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WebViewClient());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webView.loadUrl(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"http://www.google.com"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944" y="3811012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000080"/>
                </a:solidFill>
                <a:effectLst/>
              </a:rPr>
              <a:t>private class </a:t>
            </a:r>
            <a:r>
              <a:rPr lang="en-US" sz="1600"/>
              <a:t>CustomWebViewClient </a:t>
            </a:r>
            <a:r>
              <a:rPr lang="en-US" sz="1600" b="1">
                <a:solidFill>
                  <a:srgbClr val="000080"/>
                </a:solidFill>
                <a:effectLst/>
              </a:rPr>
              <a:t>extends </a:t>
            </a:r>
            <a:r>
              <a:rPr lang="en-US" sz="1600"/>
              <a:t>WebViewClient {</a:t>
            </a:r>
            <a:br>
              <a:rPr lang="en-US" sz="1600"/>
            </a:br>
            <a:r>
              <a:rPr lang="en-US" sz="1600"/>
              <a:t>    </a:t>
            </a:r>
            <a:r>
              <a:rPr lang="en-US" sz="1600">
                <a:solidFill>
                  <a:srgbClr val="808000"/>
                </a:solidFill>
                <a:effectLst/>
              </a:rPr>
              <a:t>@Override</a:t>
            </a:r>
            <a:br>
              <a:rPr lang="en-US" sz="1600">
                <a:solidFill>
                  <a:srgbClr val="808000"/>
                </a:solidFill>
                <a:effectLst/>
              </a:rPr>
            </a:br>
            <a:r>
              <a:rPr lang="en-US" sz="1600">
                <a:solidFill>
                  <a:srgbClr val="808000"/>
                </a:solidFill>
                <a:effectLst/>
              </a:rPr>
              <a:t>    </a:t>
            </a:r>
            <a:r>
              <a:rPr lang="en-US" sz="1600" b="1">
                <a:solidFill>
                  <a:srgbClr val="000080"/>
                </a:solidFill>
                <a:effectLst/>
              </a:rPr>
              <a:t>public void </a:t>
            </a:r>
            <a:r>
              <a:rPr lang="en-US" sz="1600"/>
              <a:t>onPageStarted(WebView webview, String url, Bitmap favicon) {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660E7A"/>
                </a:solidFill>
                <a:effectLst/>
              </a:rPr>
              <a:t>dialog</a:t>
            </a:r>
            <a:r>
              <a:rPr lang="en-US" sz="1600"/>
              <a:t>.show();</a:t>
            </a:r>
            <a:br>
              <a:rPr lang="en-US" sz="1600"/>
            </a:br>
            <a:r>
              <a:rPr lang="en-US" sz="1600"/>
              <a:t>    }</a:t>
            </a:r>
            <a:br>
              <a:rPr lang="en-US" sz="1600"/>
            </a:br>
            <a:r>
              <a:rPr lang="en-US" sz="1600"/>
              <a:t>    </a:t>
            </a:r>
            <a:r>
              <a:rPr lang="en-US" sz="1600">
                <a:solidFill>
                  <a:srgbClr val="808000"/>
                </a:solidFill>
                <a:effectLst/>
              </a:rPr>
              <a:t>@Override</a:t>
            </a:r>
            <a:br>
              <a:rPr lang="en-US" sz="1600">
                <a:solidFill>
                  <a:srgbClr val="808000"/>
                </a:solidFill>
                <a:effectLst/>
              </a:rPr>
            </a:br>
            <a:r>
              <a:rPr lang="en-US" sz="1600">
                <a:solidFill>
                  <a:srgbClr val="808000"/>
                </a:solidFill>
                <a:effectLst/>
              </a:rPr>
              <a:t>    </a:t>
            </a:r>
            <a:r>
              <a:rPr lang="en-US" sz="1600" b="1">
                <a:solidFill>
                  <a:srgbClr val="000080"/>
                </a:solidFill>
                <a:effectLst/>
              </a:rPr>
              <a:t>public void </a:t>
            </a:r>
            <a:r>
              <a:rPr lang="en-US" sz="1600"/>
              <a:t>onPageFinished(WebView view, String url) {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660E7A"/>
                </a:solidFill>
                <a:effectLst/>
              </a:rPr>
              <a:t>dialog</a:t>
            </a:r>
            <a:r>
              <a:rPr lang="en-US" sz="1600"/>
              <a:t>.dismiss();</a:t>
            </a:r>
            <a:br>
              <a:rPr lang="en-US" sz="1600"/>
            </a:br>
            <a:r>
              <a:rPr lang="en-US" sz="1600"/>
              <a:t>        </a:t>
            </a:r>
            <a:r>
              <a:rPr lang="en-US" sz="1600" b="1">
                <a:solidFill>
                  <a:srgbClr val="000080"/>
                </a:solidFill>
                <a:effectLst/>
              </a:rPr>
              <a:t>super</a:t>
            </a:r>
            <a:r>
              <a:rPr lang="en-US" sz="1600"/>
              <a:t>.onPageFinished(view, url);</a:t>
            </a:r>
            <a:br>
              <a:rPr lang="en-US" sz="1600"/>
            </a:br>
            <a:r>
              <a:rPr lang="en-US" sz="1600"/>
              <a:t>    }</a:t>
            </a:r>
            <a:br>
              <a:rPr lang="en-US" sz="1600"/>
            </a:br>
            <a:r>
              <a:rPr lang="en-US" sz="16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1984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Styles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1277" y="2513584"/>
            <a:ext cx="11264622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"AppTheme"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parent=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"Theme.AppCompat.Light.DarkActionBar"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"android:textSize"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&gt;22sp&lt;/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"android:textColor"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&gt;#ffffff&lt;/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1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34" y="526136"/>
            <a:ext cx="9253386" cy="58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441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FireBase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13404-989E-A748-AB6C-3C112C45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69" y="463791"/>
            <a:ext cx="2307854" cy="61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054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cs typeface="B Yekan" panose="00000400000000000000" pitchFamily="2" charset="-78"/>
              </a:rPr>
              <a:t>Fragments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254437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44" y="753794"/>
            <a:ext cx="7826914" cy="57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45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4"/>
            <a:ext cx="3236976" cy="1054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Fragment</a:t>
            </a:r>
          </a:p>
          <a:p>
            <a:pPr algn="ctr"/>
            <a:r>
              <a:rPr lang="en-US" sz="2400" dirty="0">
                <a:cs typeface="B Yekan" panose="00000400000000000000" pitchFamily="2" charset="-78"/>
              </a:rPr>
              <a:t>Singleton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6442" y="1438096"/>
            <a:ext cx="11683157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LayoutInflater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inflater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container, Bundle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View v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inflater.inflate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fragment_a_layout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container,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txt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v.findViewById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txt.setText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Alireza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8659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Layout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45106" y="2057841"/>
            <a:ext cx="5554726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"@+id/frag"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"150dp"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"iran.myapplication2.FragmentLearning"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69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ViewPager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49449" y="506903"/>
            <a:ext cx="7343677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FragmentPagerAdapter 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MyPagerAdapter(FragmentManager fragmentManager, Context context)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(fragmentManager);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getCount()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 getItem(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switch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FragmentLearning.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FragmentLearning.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newInstance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CharSequence getPageTitle(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switch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(position) {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"Title1"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case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"Title2"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null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94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Fragment In ViewPager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93776" y="4606548"/>
            <a:ext cx="10799751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ViewPager main_pager = (ViewPager) findViewById(R.id.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main_pager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 myPagerAdapter =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MyPagerAdapter(getSupportFragmentManager(),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main_pager.setAdapter(myPagerAdapter);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93776" y="2813843"/>
            <a:ext cx="5492209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android.support.v4.view.ViewPager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"@+id/main_pager"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035" y="14520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https://github.com/ogaclejapan/SmartTabLayout</a:t>
            </a:r>
          </a:p>
        </p:txBody>
      </p:sp>
    </p:spTree>
    <p:extLst>
      <p:ext uri="{BB962C8B-B14F-4D97-AF65-F5344CB8AC3E}">
        <p14:creationId xmlns:p14="http://schemas.microsoft.com/office/powerpoint/2010/main" val="12982343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Services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7488" y="1891132"/>
            <a:ext cx="95615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اجرا در پشت زمینه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دستور اجرا با </a:t>
            </a:r>
            <a:r>
              <a:rPr lang="en-US" sz="2000">
                <a:cs typeface="B Yekan" panose="00000400000000000000" pitchFamily="2" charset="-78"/>
              </a:rPr>
              <a:t>Startservice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>
                <a:cs typeface="B Yekan" panose="00000400000000000000" pitchFamily="2" charset="-78"/>
              </a:rPr>
              <a:t>مستقل از عملیات و برنامه اصلی</a:t>
            </a:r>
            <a:endParaRPr lang="fa-IR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01559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Services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70432" y="5270285"/>
            <a:ext cx="9283311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onStartCommand(Intent intent,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flags,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startId)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START_STICKY;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70432" y="4048106"/>
            <a:ext cx="516199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TestService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</a:t>
            </a:r>
            <a:endParaRPr kumimoji="0" lang="en-US" altLang="en-US" sz="5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170432" y="2332837"/>
            <a:ext cx="1095684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&lt;service android:name=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en-US" altLang="en-US" sz="20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Service"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android:process=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":background"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170432" y="3190471"/>
            <a:ext cx="7076168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percentage = 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Source Code Pro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 (bytesWritten *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100.0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/ totalSize +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Source Code Pro"/>
              </a:rPr>
              <a:t>0.5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032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227832" y="2258568"/>
            <a:ext cx="5852160" cy="2267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>
                <a:cs typeface="B Yekan" panose="00000400000000000000" pitchFamily="2" charset="-78"/>
              </a:rPr>
              <a:t>Custom View</a:t>
            </a:r>
            <a:endParaRPr lang="en-US" sz="32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887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076" y="603504"/>
            <a:ext cx="8684340" cy="544869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7160" y="740664"/>
            <a:ext cx="2350008" cy="93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JNI</a:t>
            </a:r>
          </a:p>
          <a:p>
            <a:pPr algn="ctr"/>
            <a:r>
              <a:rPr lang="en-US" dirty="0"/>
              <a:t>Native application by </a:t>
            </a:r>
          </a:p>
          <a:p>
            <a:pPr algn="ctr"/>
            <a:r>
              <a:rPr lang="en-US" dirty="0"/>
              <a:t>C / C++</a:t>
            </a:r>
          </a:p>
        </p:txBody>
      </p:sp>
      <p:sp>
        <p:nvSpPr>
          <p:cNvPr id="6" name="Bent Arrow 5"/>
          <p:cNvSpPr/>
          <p:nvPr/>
        </p:nvSpPr>
        <p:spPr>
          <a:xfrm rot="10800000" flipH="1">
            <a:off x="1312164" y="1673352"/>
            <a:ext cx="388620" cy="3950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123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Extend other Views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56564" y="1637241"/>
            <a:ext cx="1129347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CustomView(Context context)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CustomView(Context context, AttributeSet attrs)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(context, attrs);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TypedArray a = getContext().obtainStyledAttributes(attrs, R.styleable.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String fontName = a.getString(R.styleable.</a:t>
            </a: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CustomView_fontName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(TextUtils.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(fontName))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fontName =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"Yekan.ttf"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Typeface yekan = Typeface.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createFromAsset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(context.getAssets(), fontName);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.setTypeface(yekan);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76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Extend other Views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14308" y="1176320"/>
            <a:ext cx="610936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iran.myapplication2.CustomView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"wrap_content"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"wrap_content"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:textColor=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"#ffffff"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:textSize=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"25sp"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myapplication2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:fontName=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"Yekan.ttf"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14308" y="3429093"/>
            <a:ext cx="610936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Attrs.xml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"1.0"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"utf-8"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declare-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styleable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CustomView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format=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"string"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declare-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9973340" y="1176320"/>
            <a:ext cx="1776700" cy="13542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7173881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90600" y="1489855"/>
            <a:ext cx="802495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text.setText(Html.fromHtml(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"&lt;h2&gt;Title&lt;/h2&gt;&lt;br&gt;&lt;p&gt;Description here&lt;/p&gt;"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0600" y="2058733"/>
            <a:ext cx="1234312" cy="467820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Strong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cite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dfn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small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blockquote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Monospace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rgbClr val="00008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sub</a:t>
            </a:r>
            <a:r>
              <a: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HTML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47051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2979" y="1581154"/>
            <a:ext cx="8824852" cy="46474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FavHorizontalListRecyclerAdapter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RecyclerView.Adapter&lt;FavHorizontalListRecyclerAdapter.MyViewHolder&gt;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Context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List&lt;FavoriteModel&gt;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ArrayList&lt;&gt;();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FavHorizontalListRecyclerAdapter(Context mContext)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mContext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mContext;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RecyclerView.ViewHolder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MyTextView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MyViewHolder(View view)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(MyTextView) view.findViewById(R.id.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//clickListener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513064" y="177719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RecyclerView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22377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97442" y="1321991"/>
            <a:ext cx="10993105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onCreateViewHolder(ViewGroup parent,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viewType)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View itemView = LayoutInflater.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(parent.getContext())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.inflate(R.layout.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fav_list_rounded_item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parent,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 holder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MyViewHolder(itemView);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holder;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onBindViewHolder(MyViewHolder holder,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position)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holder.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.get(position).getTitle());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getItemCount()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.size();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151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8885" y="1725267"/>
            <a:ext cx="1093761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LinearLayoutManager horizontalLayoutManagaer 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LinearLayoutManager(getActivity(), LinearLayoutManager.</a:t>
            </a: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HORIZONTAL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favList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.setLayoutManager(horizontalLayoutManagaer);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75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25032" y="335534"/>
            <a:ext cx="4657975" cy="11359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1">
              <a:lnSpc>
                <a:spcPct val="200000"/>
              </a:lnSpc>
            </a:pPr>
            <a:r>
              <a:rPr lang="fa-IR" sz="2800" b="1" dirty="0">
                <a:solidFill>
                  <a:schemeClr val="bg1"/>
                </a:solidFill>
                <a:latin typeface="IRANSans Light" charset="0"/>
                <a:ea typeface="IRANSans Light" charset="0"/>
                <a:cs typeface="IRANSans Light" charset="0"/>
              </a:rPr>
              <a:t>نحوه نصب</a:t>
            </a:r>
            <a:endParaRPr lang="ar-SA" sz="2800" b="1" dirty="0">
              <a:solidFill>
                <a:schemeClr val="bg1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9498E-6D55-1A4B-9BB1-993C45DBFB7D}"/>
              </a:ext>
            </a:extLst>
          </p:cNvPr>
          <p:cNvSpPr txBox="1"/>
          <p:nvPr/>
        </p:nvSpPr>
        <p:spPr>
          <a:xfrm>
            <a:off x="1203732" y="1890080"/>
            <a:ext cx="10642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کپی محتویات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SDK 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 بر روی هارد</a:t>
            </a:r>
          </a:p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نصب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JDK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(نیاز به ری استارت سیتم در برخی سیستم عامل ها)</a:t>
            </a:r>
            <a:endParaRPr lang="en-US" sz="24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  <a:p>
            <a:pPr marL="342900" indent="-342900" algn="r" defTabSz="914400" rtl="1">
              <a:lnSpc>
                <a:spcPct val="200000"/>
              </a:lnSpc>
              <a:buFont typeface="Arial" charset="0"/>
              <a:buChar char="•"/>
            </a:pP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ترمینال سیستم عامل را باز نموده و دستور 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java </a:t>
            </a:r>
            <a:r>
              <a:rPr lang="mr-IN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–</a:t>
            </a:r>
            <a:r>
              <a:rPr lang="en-US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version </a:t>
            </a:r>
            <a:r>
              <a:rPr lang="fa-IR" sz="24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را اجرا نمایید. </a:t>
            </a:r>
            <a:endParaRPr lang="ar-SA" sz="24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32CA55-ED35-8A41-A32E-72A8905E8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571" y="5111531"/>
            <a:ext cx="7608485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44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Android Studio vs IntelliJ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136" y="3182112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IntelliJ was created by </a:t>
            </a:r>
            <a:r>
              <a:rPr lang="en-US" sz="2400" dirty="0" err="1">
                <a:cs typeface="B Yekan" panose="00000400000000000000" pitchFamily="2" charset="-78"/>
              </a:rPr>
              <a:t>JetBrains</a:t>
            </a:r>
            <a:endParaRPr lang="en-US" sz="2400" dirty="0">
              <a:cs typeface="B Yekan" panose="00000400000000000000" pitchFamily="2" charset="-7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Android Studio created by IntelliJ codes by Google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Android Studio focused on Android Programing with </a:t>
            </a:r>
            <a:r>
              <a:rPr lang="en-US" sz="2400" dirty="0" err="1">
                <a:cs typeface="B Yekan" panose="00000400000000000000" pitchFamily="2" charset="-78"/>
              </a:rPr>
              <a:t>Gradle</a:t>
            </a:r>
            <a:r>
              <a:rPr lang="en-US" sz="2400" dirty="0">
                <a:cs typeface="B Yekan" panose="00000400000000000000" pitchFamily="2" charset="-78"/>
              </a:rPr>
              <a:t> base system.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139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cs typeface="B Yekan" panose="00000400000000000000" pitchFamily="2" charset="-78"/>
              </a:rPr>
              <a:t>Android SDK</a:t>
            </a:r>
          </a:p>
          <a:p>
            <a:pPr algn="ctr"/>
            <a:r>
              <a:rPr lang="en-US" b="1" dirty="0">
                <a:cs typeface="B Yekan" panose="00000400000000000000" pitchFamily="2" charset="-78"/>
              </a:rPr>
              <a:t>(</a:t>
            </a:r>
            <a:r>
              <a:rPr lang="en-US" b="1" dirty="0"/>
              <a:t>software development kit)</a:t>
            </a:r>
            <a:endParaRPr lang="en-US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136" y="3182112"/>
            <a:ext cx="10433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شامل توابع، کتابخانه ها، ابزارهای ضروری و شبیه ساز های برنامه نویسی برای اندروید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نیاز به نصب نداشته و قابل کپی شدن از سیستمی به سیستم دیگر است.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برای برنامه نویسی اندروید ضروری است.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  <a:p>
            <a:pPr>
              <a:lnSpc>
                <a:spcPct val="150000"/>
              </a:lnSpc>
            </a:pP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1372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161506" y="208235"/>
            <a:ext cx="3728029" cy="1282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cs typeface="B Yekan" panose="00000400000000000000" pitchFamily="2" charset="-78"/>
              </a:rPr>
              <a:t>Android SDK</a:t>
            </a:r>
          </a:p>
          <a:p>
            <a:pPr algn="ctr"/>
            <a:r>
              <a:rPr lang="fa-IR" b="1" dirty="0">
                <a:cs typeface="B Yekan" panose="00000400000000000000" pitchFamily="2" charset="-78"/>
              </a:rPr>
              <a:t>بروزرسانی بصورت مداوم</a:t>
            </a:r>
            <a:endParaRPr lang="en-US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8" y="605634"/>
            <a:ext cx="7760362" cy="58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10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42454" y="676656"/>
            <a:ext cx="569844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sz="2800" dirty="0">
                <a:cs typeface="B Yekan" panose="00000400000000000000" pitchFamily="2" charset="-78"/>
              </a:rPr>
              <a:t>ساختار فایل های پروژه اندروید</a:t>
            </a:r>
            <a:endParaRPr lang="en-US" sz="1050" b="1" dirty="0">
              <a:cs typeface="B Yeka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3276" y="1956816"/>
            <a:ext cx="684762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cs typeface="B Yekan" panose="00000400000000000000" pitchFamily="2" charset="-78"/>
              </a:rPr>
              <a:t>Res:</a:t>
            </a:r>
          </a:p>
          <a:p>
            <a:pPr algn="r"/>
            <a:r>
              <a:rPr lang="en-US" sz="2800" b="1" dirty="0">
                <a:cs typeface="B Yekan" panose="00000400000000000000" pitchFamily="2" charset="-78"/>
              </a:rPr>
              <a:t> </a:t>
            </a:r>
            <a:r>
              <a:rPr lang="fa-IR" dirty="0">
                <a:cs typeface="B Yekan" panose="00000400000000000000" pitchFamily="2" charset="-78"/>
              </a:rPr>
              <a:t>فایلهای مرتبط با ظاهر برنامه نظیر فونت عکس و لایه صفحات</a:t>
            </a:r>
          </a:p>
          <a:p>
            <a:endParaRPr lang="fa-IR" dirty="0">
              <a:cs typeface="B Yekan" panose="00000400000000000000" pitchFamily="2" charset="-78"/>
            </a:endParaRPr>
          </a:p>
          <a:p>
            <a:r>
              <a:rPr lang="en-US" sz="2800" b="1" dirty="0" err="1">
                <a:solidFill>
                  <a:srgbClr val="7030A0"/>
                </a:solidFill>
                <a:cs typeface="B Yekan" panose="00000400000000000000" pitchFamily="2" charset="-78"/>
              </a:rPr>
              <a:t>Java</a:t>
            </a:r>
            <a:r>
              <a:rPr lang="en-US" sz="2800" b="1" dirty="0">
                <a:solidFill>
                  <a:srgbClr val="7030A0"/>
                </a:solidFill>
                <a:cs typeface="B Yekan" panose="00000400000000000000" pitchFamily="2" charset="-78"/>
              </a:rPr>
              <a:t>: </a:t>
            </a:r>
          </a:p>
          <a:p>
            <a:pPr algn="r"/>
            <a:r>
              <a:rPr lang="fa-IR" dirty="0">
                <a:cs typeface="B Yekan" panose="00000400000000000000" pitchFamily="2" charset="-78"/>
              </a:rPr>
              <a:t>فایل های جاوا یا کاتلین </a:t>
            </a:r>
          </a:p>
          <a:p>
            <a:endParaRPr lang="fa-IR" sz="2400" b="1" dirty="0">
              <a:cs typeface="B Yekan" panose="00000400000000000000" pitchFamily="2" charset="-78"/>
            </a:endParaRPr>
          </a:p>
          <a:p>
            <a:r>
              <a:rPr lang="en-US" sz="2400" b="1" dirty="0">
                <a:solidFill>
                  <a:srgbClr val="7030A0"/>
                </a:solidFill>
                <a:cs typeface="B Yekan" panose="00000400000000000000" pitchFamily="2" charset="-78"/>
              </a:rPr>
              <a:t>AndroidManifest.xml</a:t>
            </a:r>
            <a:r>
              <a:rPr lang="fa-IR" sz="2400" b="1" dirty="0">
                <a:solidFill>
                  <a:srgbClr val="7030A0"/>
                </a:solidFill>
                <a:cs typeface="B Yekan" panose="00000400000000000000" pitchFamily="2" charset="-78"/>
              </a:rPr>
              <a:t>: </a:t>
            </a:r>
            <a:endParaRPr lang="en-US" sz="2400" b="1" dirty="0">
              <a:solidFill>
                <a:srgbClr val="7030A0"/>
              </a:solidFill>
              <a:cs typeface="B Yekan" panose="00000400000000000000" pitchFamily="2" charset="-78"/>
            </a:endParaRPr>
          </a:p>
          <a:p>
            <a:pPr lvl="3" algn="r"/>
            <a:r>
              <a:rPr lang="en-US" sz="2400" b="1" dirty="0">
                <a:cs typeface="B Yekan" panose="00000400000000000000" pitchFamily="2" charset="-78"/>
              </a:rPr>
              <a:t> </a:t>
            </a:r>
            <a:r>
              <a:rPr lang="fa-IR" dirty="0">
                <a:cs typeface="B Yekan" panose="00000400000000000000" pitchFamily="2" charset="-78"/>
              </a:rPr>
              <a:t>فایل تعریف پروژه، حق دسترسی ها، صفحات و اکتیوی تی ها</a:t>
            </a:r>
          </a:p>
          <a:p>
            <a:endParaRPr lang="fa-IR" dirty="0">
              <a:cs typeface="B Yekan" panose="00000400000000000000" pitchFamily="2" charset="-78"/>
            </a:endParaRPr>
          </a:p>
          <a:p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285"/>
            <a:ext cx="3311611" cy="65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0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6799" y="716490"/>
            <a:ext cx="73974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cs typeface="B Yekan" panose="00000400000000000000" pitchFamily="2" charset="-78"/>
              </a:rPr>
              <a:t>اندروید به معنای روبات انسان نما</a:t>
            </a: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9324" y="1817565"/>
            <a:ext cx="858743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cs typeface="B Yekan" panose="00000400000000000000" pitchFamily="2" charset="-78"/>
              </a:rPr>
              <a:t>شرکت</a:t>
            </a: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اندروید توسط اندی رابین در سال ۲۰۰۳ برای دوربین های دیجیتال ایجاد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در سال ۲۰۰۵ شرکت اندروید توسط گوگل خریداری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اولین گوشی اندرویدی </a:t>
            </a:r>
            <a:r>
              <a:rPr lang="en-US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HTC Dream</a:t>
            </a: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 در سال ۲۰۰۸ یعنی یک سال بعد از اولین آیفون عرضه شد.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سیستم عامل اندروید بر پایه کرنل نسخه ۲.۶ لینوکس عرضه شده است.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زبان رسمی برنامه نویسی برای اندروید جاوا و کاتلین است.</a:t>
            </a:r>
          </a:p>
          <a:p>
            <a:pPr marL="342900" indent="-342900" algn="r" rtl="1">
              <a:lnSpc>
                <a:spcPct val="200000"/>
              </a:lnSpc>
              <a:buFont typeface="Arial" charset="0"/>
              <a:buChar char="•"/>
            </a:pPr>
            <a:r>
              <a:rPr lang="fa-IR" sz="1600" dirty="0">
                <a:solidFill>
                  <a:prstClr val="black"/>
                </a:solidFill>
                <a:latin typeface="IRANSans Light" charset="0"/>
                <a:ea typeface="IRANSans Light" charset="0"/>
                <a:cs typeface="IRANSans Light" charset="0"/>
              </a:rPr>
              <a:t>اندروید روی دیوایس های مختلفی از قبیل گوشی و تبلت و ساعت و ماشین و تلویزیون و ... قابل نصب است.</a:t>
            </a:r>
            <a:endParaRPr lang="ar-SA" sz="1600" dirty="0">
              <a:solidFill>
                <a:prstClr val="black"/>
              </a:solidFill>
              <a:latin typeface="IRANSans Light" charset="0"/>
              <a:ea typeface="IRANSans Light" charset="0"/>
              <a:cs typeface="IRANSans Light" charset="0"/>
            </a:endParaRPr>
          </a:p>
          <a:p>
            <a:pPr algn="r" rtl="1"/>
            <a:r>
              <a:rPr lang="fa-IR" sz="1600" dirty="0">
                <a:cs typeface="B Yekan" panose="00000400000000000000" pitchFamily="2" charset="-78"/>
              </a:rPr>
              <a:t> </a:t>
            </a:r>
            <a:endParaRPr lang="en-US" sz="1100" dirty="0">
              <a:cs typeface="B Yeka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2" y="1920240"/>
            <a:ext cx="2263140" cy="3017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63" y="346842"/>
            <a:ext cx="1094959" cy="12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283668" y="256242"/>
            <a:ext cx="4635903" cy="6235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cs typeface="B Yekan" panose="00000400000000000000" pitchFamily="2" charset="-78"/>
              </a:rPr>
              <a:t>ساخت پروژه جدید</a:t>
            </a:r>
            <a:endParaRPr lang="en-US" sz="105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40AA1-BF37-7944-A25F-7C9A62699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17" y="1107708"/>
            <a:ext cx="7211025" cy="538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1271" y="429497"/>
            <a:ext cx="4071366" cy="1372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Version 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7D094-707B-814A-B345-871752DE453C}"/>
              </a:ext>
            </a:extLst>
          </p:cNvPr>
          <p:cNvSpPr txBox="1"/>
          <p:nvPr/>
        </p:nvSpPr>
        <p:spPr>
          <a:xfrm>
            <a:off x="1161707" y="1950354"/>
            <a:ext cx="1043330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ابداع تیم لینوکس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سیستم مدیریت نسخه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نگهداری فایلها و تاریخچه کامل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کار گروهی روی پروژه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انتشار سورس پروژه برای عموم (</a:t>
            </a:r>
            <a:r>
              <a:rPr lang="en-US" sz="2400" dirty="0">
                <a:cs typeface="B Yekan" panose="00000400000000000000" pitchFamily="2" charset="-78"/>
              </a:rPr>
              <a:t>Open source - Free</a:t>
            </a:r>
            <a:r>
              <a:rPr lang="fa-IR" sz="2400" dirty="0">
                <a:cs typeface="B Yekan" panose="00000400000000000000" pitchFamily="2" charset="-78"/>
              </a:rPr>
              <a:t>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تعیین سطح دسترسی به کاربران (مدیریت-فقط خواندنی-امکان ویرایش فایلها)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قابلیب برگشت به عقب 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امکان چند شاخه کردن پروژه و ایجاد پروژه های موازی یا زیرشاخه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494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1271" y="429497"/>
            <a:ext cx="4071366" cy="1372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Version control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52160" y="1801964"/>
            <a:ext cx="503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pic>
        <p:nvPicPr>
          <p:cNvPr id="4098" name="Picture 2" descr="GitHub logo PNG">
            <a:extLst>
              <a:ext uri="{FF2B5EF4-FFF2-40B4-BE49-F238E27FC236}">
                <a16:creationId xmlns:a16="http://schemas.microsoft.com/office/drawing/2014/main" id="{AE3766E5-7797-704D-BA25-41A706E5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8" y="2697821"/>
            <a:ext cx="4011736" cy="16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le:GitLab logo.svg - Wikimedia Commons">
            <a:extLst>
              <a:ext uri="{FF2B5EF4-FFF2-40B4-BE49-F238E27FC236}">
                <a16:creationId xmlns:a16="http://schemas.microsoft.com/office/drawing/2014/main" id="{0EFE2BF2-7426-0246-8735-9F87AB3F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908" y="2887170"/>
            <a:ext cx="3812037" cy="13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7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975354" y="550926"/>
            <a:ext cx="4071366" cy="900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>
                <a:solidFill>
                  <a:prstClr val="white"/>
                </a:solidFill>
                <a:latin typeface="Corbel" panose="020B0503020204020204"/>
                <a:cs typeface="B Yekan" panose="00000400000000000000" pitchFamily="2" charset="-78"/>
              </a:rPr>
              <a:t>GIT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0505" y="1954242"/>
            <a:ext cx="1017907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init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40505" y="2734418"/>
            <a:ext cx="4938853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remote add origin [address]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040505" y="3608287"/>
            <a:ext cx="1357744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add .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040505" y="4491567"/>
            <a:ext cx="6115457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commit –m “comment for changes”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040505" y="5365436"/>
            <a:ext cx="4018729" cy="43088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>
                <a:solidFill>
                  <a:srgbClr val="FFFFFF"/>
                </a:solidFill>
                <a:latin typeface="inherit"/>
              </a:rPr>
              <a:t>Git push –u origin master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72600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AndroidManifest.xml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0784" y="1388872"/>
            <a:ext cx="95615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فایل اصلی تعریف پروژه با فرمت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نام پکیج/عنوان برنامه</a:t>
            </a:r>
            <a:endParaRPr lang="en-US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حداقل/حداکثر نسخه اندروید مورد نیاز برای اجرای برنامه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حق دسترسی های سخت افزاری و نرم افزاری سیستم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قالب کل برنامه و یا </a:t>
            </a:r>
            <a:r>
              <a:rPr lang="en-US" sz="2000" dirty="0">
                <a:cs typeface="B Yekan" panose="00000400000000000000" pitchFamily="2" charset="-78"/>
              </a:rPr>
              <a:t>Activity </a:t>
            </a:r>
            <a:r>
              <a:rPr lang="fa-IR" sz="2000" dirty="0">
                <a:cs typeface="B Yekan" panose="00000400000000000000" pitchFamily="2" charset="-78"/>
              </a:rPr>
              <a:t> های خاص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سرویس ها و نوع اجرای آن ها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آیکن اجرایی برنامه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تعریف </a:t>
            </a:r>
            <a:r>
              <a:rPr lang="en-US" sz="2000" dirty="0">
                <a:cs typeface="B Yekan" panose="00000400000000000000" pitchFamily="2" charset="-78"/>
              </a:rPr>
              <a:t>Broadcast Receiver </a:t>
            </a:r>
            <a:r>
              <a:rPr lang="fa-IR" sz="2000" dirty="0">
                <a:cs typeface="B Yekan" panose="00000400000000000000" pitchFamily="2" charset="-78"/>
              </a:rPr>
              <a:t> ها 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197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9728" y="100584"/>
            <a:ext cx="3218688" cy="384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AndroidManifest.xml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51" y="620584"/>
            <a:ext cx="9865154" cy="59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501384" y="676656"/>
            <a:ext cx="5239512" cy="868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200" dirty="0">
                <a:cs typeface="B Yekan" panose="00000400000000000000" pitchFamily="2" charset="-78"/>
              </a:rPr>
              <a:t>Android Components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218911"/>
              </p:ext>
            </p:extLst>
          </p:nvPr>
        </p:nvGraphicFramePr>
        <p:xfrm>
          <a:off x="925983" y="2286000"/>
          <a:ext cx="10701121" cy="4035553"/>
        </p:xfrm>
        <a:graphic>
          <a:graphicData uri="http://schemas.openxmlformats.org/drawingml/2006/table">
            <a:tbl>
              <a:tblPr/>
              <a:tblGrid>
                <a:gridCol w="265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3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8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Components</a:t>
                      </a: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rtl="1" fontAlgn="t"/>
                      <a:r>
                        <a:rPr lang="en-US" sz="2000" b="1" dirty="0">
                          <a:solidFill>
                            <a:srgbClr val="7030A0"/>
                          </a:solidFill>
                          <a:effectLst/>
                        </a:rPr>
                        <a:t>Activities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شامل صفحاتی است که کاربر قادر به دیدن آن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هاست. بعبارتی، هر صفحه مجزایی که کاربر آن را مشاهده نموده و با آن در حال تبادل اطلاعات است از کلاس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Activity 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ارث بری نموده است.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solidFill>
                            <a:srgbClr val="7030A0"/>
                          </a:solidFill>
                          <a:effectLst/>
                        </a:rPr>
                        <a:t>Services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شامل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کلاس هایی است که عملیات پشت صحنه را انجام میدهند . سرویس ها می توانند بر روی اینترفیس قابل مشاهده برای کاربر تاثیر داشته باشند و یا بصورت مجزا اجرا شوند.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49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>
                          <a:solidFill>
                            <a:srgbClr val="7030A0"/>
                          </a:solidFill>
                          <a:effectLst/>
                        </a:rPr>
                        <a:t>Broadcast Receivers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کلاس های آماده به کاری هستند که با صدا زدن توسط هر نقطه ای از داخل برنامه یا برنامه ها و سرویس های سیستم عامل و یا سایر برنامه ها، عملیاتی انجام میدهند.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24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dirty="0">
                          <a:solidFill>
                            <a:srgbClr val="7030A0"/>
                          </a:solidFill>
                          <a:effectLst/>
                        </a:rPr>
                        <a:t>Content Providers</a:t>
                      </a:r>
                    </a:p>
                  </a:txBody>
                  <a:tcPr marL="47817" marR="47817" marT="47817" marB="47817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1" fontAlgn="t"/>
                      <a:r>
                        <a:rPr lang="fa-IR" sz="200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کلاس های</a:t>
                      </a:r>
                      <a:r>
                        <a:rPr lang="fa-IR" sz="2000" baseline="0" dirty="0">
                          <a:solidFill>
                            <a:schemeClr val="tx1"/>
                          </a:solidFill>
                          <a:effectLst/>
                          <a:cs typeface="B Karim" panose="00000400000000000000" pitchFamily="2" charset="-78"/>
                        </a:rPr>
                        <a:t> فراهم کننده دیتا برای سایر استفاده کننده ها مانند کلاس های داخلی و یا بیرونی یک پروژه هستند. مانند استخراج اطلاعات از دیتابیس یک برنامه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cs typeface="B Karim" panose="00000400000000000000" pitchFamily="2" charset="-78"/>
                      </a:endParaRPr>
                    </a:p>
                  </a:txBody>
                  <a:tcPr marL="47817" marR="47817" marT="47817" marB="47817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47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Android Activity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93520" y="2453640"/>
            <a:ext cx="9621520" cy="386588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package</a:t>
            </a:r>
            <a:r>
              <a:rPr lang="en-US" altLang="en-US" b="1" dirty="0">
                <a:solidFill>
                  <a:srgbClr val="113F7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mft.alborz.net;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android.app.Activity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 </a:t>
            </a:r>
            <a:r>
              <a:rPr lang="en-US" altLang="en-US" b="1" dirty="0" err="1">
                <a:latin typeface="Courier New" panose="02070309020205020404" pitchFamily="49" charset="0"/>
              </a:rPr>
              <a:t>android.os.Bundle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class</a:t>
            </a:r>
            <a:r>
              <a:rPr lang="en-US" altLang="en-US" b="1" dirty="0">
                <a:latin typeface="Courier New" panose="02070309020205020404" pitchFamily="49" charset="0"/>
              </a:rPr>
              <a:t> Example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 b="1" dirty="0">
                <a:latin typeface="Courier New" panose="02070309020205020404" pitchFamily="49" charset="0"/>
              </a:rPr>
              <a:t> Activity {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chemeClr val="bg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@Override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onCreate</a:t>
            </a:r>
            <a:r>
              <a:rPr lang="en-US" altLang="en-US" b="1" dirty="0">
                <a:latin typeface="Courier New" panose="02070309020205020404" pitchFamily="49" charset="0"/>
              </a:rPr>
              <a:t>(Bundle 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 err="1">
                <a:latin typeface="Courier New" panose="02070309020205020404" pitchFamily="49" charset="0"/>
              </a:rPr>
              <a:t>.onCreate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latin typeface="Courier New" panose="02070309020205020404" pitchFamily="49" charset="0"/>
              </a:rPr>
              <a:t>setContentView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R.layout.layout_name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  <a:endParaRPr lang="sr-Latn-C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endParaRPr lang="sr-Latn-CS" altLang="en-US" b="1" dirty="0">
              <a:latin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2007" y="982237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F0000"/>
                </a:solidFill>
                <a:cs typeface="B Yekan" panose="00000400000000000000" pitchFamily="2" charset="-78"/>
              </a:rPr>
              <a:t>*</a:t>
            </a:r>
            <a:r>
              <a:rPr lang="fa-IR" dirty="0">
                <a:cs typeface="B Yekan" panose="00000400000000000000" pitchFamily="2" charset="-78"/>
              </a:rPr>
              <a:t> هر </a:t>
            </a:r>
            <a:r>
              <a:rPr lang="en-US" dirty="0">
                <a:cs typeface="B Yekan" panose="00000400000000000000" pitchFamily="2" charset="-78"/>
              </a:rPr>
              <a:t>Activity </a:t>
            </a:r>
            <a:r>
              <a:rPr lang="fa-IR" dirty="0">
                <a:cs typeface="B Yekan" panose="00000400000000000000" pitchFamily="2" charset="-78"/>
              </a:rPr>
              <a:t> متشکل از یک فایل جاوا </a:t>
            </a:r>
            <a:r>
              <a:rPr lang="en-US" dirty="0">
                <a:cs typeface="B Yekan" panose="00000400000000000000" pitchFamily="2" charset="-78"/>
              </a:rPr>
              <a:t>Extend </a:t>
            </a:r>
            <a:r>
              <a:rPr lang="fa-IR" dirty="0">
                <a:cs typeface="B Yekan" panose="00000400000000000000" pitchFamily="2" charset="-78"/>
              </a:rPr>
              <a:t> شده از کلاس </a:t>
            </a:r>
            <a:r>
              <a:rPr lang="en-US" dirty="0">
                <a:cs typeface="B Yekan" panose="00000400000000000000" pitchFamily="2" charset="-78"/>
              </a:rPr>
              <a:t>Activity </a:t>
            </a:r>
            <a:r>
              <a:rPr lang="fa-IR" dirty="0">
                <a:cs typeface="B Yekan" panose="00000400000000000000" pitchFamily="2" charset="-78"/>
              </a:rPr>
              <a:t> و حداقل یک فایل بعنوان </a:t>
            </a:r>
            <a:r>
              <a:rPr lang="en-US" dirty="0">
                <a:cs typeface="B Yekan" panose="00000400000000000000" pitchFamily="2" charset="-78"/>
              </a:rPr>
              <a:t>Layout </a:t>
            </a:r>
            <a:r>
              <a:rPr lang="fa-IR" dirty="0">
                <a:cs typeface="B Yekan" panose="00000400000000000000" pitchFamily="2" charset="-78"/>
              </a:rPr>
              <a:t> برای نمایش ظاهری صفحه است.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301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Activity Layout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91920" y="1696720"/>
            <a:ext cx="9733280" cy="461264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&lt;?xml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version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“1.0”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encoding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“utf-8”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?&gt;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xmlns:android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“http://schemas.android.com/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apk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/res/android”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android:orientation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“vertical”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TextView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“@+id/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componentName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wrap_content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android:text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GB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Text that will be displayed.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/&gt;</a:t>
            </a:r>
            <a:endParaRPr lang="en-US" altLang="en-US" b="1" dirty="0">
              <a:solidFill>
                <a:srgbClr val="8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&lt;/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30350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66344" y="66649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cs typeface="B Yekan" panose="00000400000000000000" pitchFamily="2" charset="-78"/>
              </a:rPr>
              <a:t>Activity Lifecycle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24" y="109600"/>
            <a:ext cx="6894957" cy="68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2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5800" y="285179"/>
            <a:ext cx="8860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7030A0"/>
                </a:solidFill>
                <a:cs typeface="B Yekan" panose="00000400000000000000" pitchFamily="2" charset="-78"/>
              </a:rPr>
              <a:t>معرفی آیفون توسط اپل در ژانویه 2007</a:t>
            </a: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6730" y="2033117"/>
            <a:ext cx="88605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نوامبر 2007</a:t>
            </a: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تشکیل اتحادیه تلفن های همراه </a:t>
            </a:r>
            <a:r>
              <a:rPr lang="en-US" sz="2800" dirty="0">
                <a:cs typeface="B Yekan" panose="00000400000000000000" pitchFamily="2" charset="-78"/>
              </a:rPr>
              <a:t>O</a:t>
            </a:r>
            <a:r>
              <a:rPr lang="en-US" sz="2800" dirty="0"/>
              <a:t>pen Handset Alliance</a:t>
            </a:r>
            <a:endParaRPr lang="fa-IR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endParaRPr lang="en-US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 34 شرکت رقیب به غیر از اپل و نوکیا و بلک بری</a:t>
            </a: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شامل گوگل ، سامسونگ، ال جی، موتورولا، اچ تی سی، سونی و ...</a:t>
            </a:r>
          </a:p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193040"/>
            <a:ext cx="2834640" cy="4251961"/>
          </a:xfrm>
          <a:prstGeom prst="rect">
            <a:avLst/>
          </a:prstGeom>
        </p:spPr>
      </p:pic>
      <p:pic>
        <p:nvPicPr>
          <p:cNvPr id="1028" name="Picture 4" descr="Open Handset Alliance - Wikipedia">
            <a:extLst>
              <a:ext uri="{FF2B5EF4-FFF2-40B4-BE49-F238E27FC236}">
                <a16:creationId xmlns:a16="http://schemas.microsoft.com/office/drawing/2014/main" id="{94A019ED-32BF-0040-BF42-0AA311B3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32" y="1491448"/>
            <a:ext cx="1446550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77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 override methods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52880" y="1320800"/>
            <a:ext cx="9621520" cy="5151120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package</a:t>
            </a:r>
            <a:r>
              <a:rPr lang="en-US" altLang="en-US" b="1" dirty="0">
                <a:solidFill>
                  <a:srgbClr val="113F7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mft.alborz.net;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android.app.Activity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import </a:t>
            </a:r>
            <a:r>
              <a:rPr lang="en-US" altLang="en-US" b="1" dirty="0" err="1">
                <a:latin typeface="Courier New" panose="02070309020205020404" pitchFamily="49" charset="0"/>
              </a:rPr>
              <a:t>android.os.Bundle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20000"/>
              </a:spcBef>
            </a:pPr>
            <a:endParaRPr lang="en-U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class</a:t>
            </a:r>
            <a:r>
              <a:rPr lang="en-US" altLang="en-US" b="1" dirty="0">
                <a:latin typeface="Courier New" panose="02070309020205020404" pitchFamily="49" charset="0"/>
              </a:rPr>
              <a:t> Example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extends</a:t>
            </a:r>
            <a:r>
              <a:rPr lang="en-US" altLang="en-US" b="1" dirty="0">
                <a:latin typeface="Courier New" panose="02070309020205020404" pitchFamily="49" charset="0"/>
              </a:rPr>
              <a:t> Activity {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chemeClr val="bg2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@Override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onCreate</a:t>
            </a:r>
            <a:r>
              <a:rPr lang="en-US" altLang="en-US" b="1" dirty="0">
                <a:latin typeface="Courier New" panose="02070309020205020404" pitchFamily="49" charset="0"/>
              </a:rPr>
              <a:t>(Bundle 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 err="1">
                <a:latin typeface="Courier New" panose="02070309020205020404" pitchFamily="49" charset="0"/>
              </a:rPr>
              <a:t>.onCreate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instanceActiviy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 err="1">
                <a:latin typeface="Courier New" panose="02070309020205020404" pitchFamily="49" charset="0"/>
              </a:rPr>
              <a:t>setContentView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R.layout.layout_name</a:t>
            </a:r>
            <a:r>
              <a:rPr lang="en-US" altLang="en-US" b="1" dirty="0">
                <a:latin typeface="Courier New" panose="02070309020205020404" pitchFamily="49" charset="0"/>
              </a:rPr>
              <a:t>);</a:t>
            </a:r>
            <a:endParaRPr lang="sr-Latn-CS" altLang="en-US" b="1" dirty="0"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	@Override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public void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 err="1">
                <a:latin typeface="Courier New" panose="02070309020205020404" pitchFamily="49" charset="0"/>
              </a:rPr>
              <a:t>onPause</a:t>
            </a:r>
            <a:r>
              <a:rPr lang="en-US" altLang="en-US" b="1" dirty="0">
                <a:latin typeface="Courier New" panose="02070309020205020404" pitchFamily="49" charset="0"/>
              </a:rPr>
              <a:t>() {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  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super</a:t>
            </a:r>
            <a:r>
              <a:rPr lang="en-US" altLang="en-US" b="1" dirty="0">
                <a:latin typeface="Courier New" panose="02070309020205020404" pitchFamily="49" charset="0"/>
              </a:rPr>
              <a:t>. </a:t>
            </a:r>
            <a:r>
              <a:rPr lang="en-US" altLang="en-US" b="1" dirty="0" err="1">
                <a:latin typeface="Courier New" panose="02070309020205020404" pitchFamily="49" charset="0"/>
              </a:rPr>
              <a:t>onPause</a:t>
            </a:r>
            <a:r>
              <a:rPr lang="en-US" altLang="en-US" b="1">
                <a:latin typeface="Courier New" panose="02070309020205020404" pitchFamily="49" charset="0"/>
              </a:rPr>
              <a:t>();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}</a:t>
            </a:r>
            <a:endParaRPr lang="sr-Latn-CS" altLang="en-US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09728" y="100584"/>
            <a:ext cx="3218688" cy="384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Android Layouts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16" y="1361399"/>
            <a:ext cx="5349037" cy="42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9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شمای کلی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70712" y="1157224"/>
            <a:ext cx="10650728" cy="5353304"/>
          </a:xfrm>
          <a:prstGeom prst="rect">
            <a:avLst/>
          </a:prstGeom>
          <a:solidFill>
            <a:srgbClr val="C0C0C0">
              <a:alpha val="30196"/>
            </a:srgbClr>
          </a:solidFill>
          <a:ln w="9525">
            <a:solidFill>
              <a:srgbClr val="80808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&lt;?xml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version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“1.0”</a:t>
            </a:r>
            <a:r>
              <a:rPr lang="en-US" altLang="en-US" b="1" dirty="0">
                <a:latin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encoding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“utf-8”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?&gt;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xmlns:android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“http://schemas.android.com/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apk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/res/android”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android:orientation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“vertical”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latin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&lt;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TextView</a:t>
            </a:r>
            <a:endParaRPr lang="en-US" altLang="en-US" b="1" dirty="0">
              <a:solidFill>
                <a:srgbClr val="0099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android:id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“@+id/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componentName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android:layout_width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match_parent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android:layout_height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US" altLang="en-US" b="1" dirty="0" err="1">
                <a:solidFill>
                  <a:srgbClr val="3333CC"/>
                </a:solidFill>
                <a:latin typeface="Courier New" panose="02070309020205020404" pitchFamily="49" charset="0"/>
              </a:rPr>
              <a:t>wrap_content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800080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800080"/>
                </a:solidFill>
                <a:latin typeface="Courier New" panose="02070309020205020404" pitchFamily="49" charset="0"/>
              </a:rPr>
              <a:t>android:text</a:t>
            </a:r>
            <a:r>
              <a:rPr lang="en-US" altLang="en-US" b="1" dirty="0">
                <a:latin typeface="Courier New" panose="02070309020205020404" pitchFamily="49" charset="0"/>
              </a:rPr>
              <a:t>=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“</a:t>
            </a:r>
            <a:r>
              <a:rPr lang="en-GB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Text that will be displayed.</a:t>
            </a:r>
            <a:r>
              <a:rPr lang="en-US" altLang="en-US" b="1" dirty="0">
                <a:solidFill>
                  <a:srgbClr val="3333CC"/>
                </a:solidFill>
                <a:latin typeface="Courier New" panose="02070309020205020404" pitchFamily="49" charset="0"/>
              </a:rPr>
              <a:t>”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	/&gt;</a:t>
            </a:r>
            <a:endParaRPr lang="en-US" altLang="en-US" b="1" dirty="0">
              <a:solidFill>
                <a:srgbClr val="80008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&lt;/</a:t>
            </a:r>
            <a:r>
              <a:rPr lang="en-US" altLang="en-US" b="1" dirty="0" err="1">
                <a:solidFill>
                  <a:srgbClr val="009900"/>
                </a:solidFill>
                <a:latin typeface="Courier New" panose="02070309020205020404" pitchFamily="49" charset="0"/>
              </a:rPr>
              <a:t>LinearLayout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2230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قوانین لایه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2304" y="1139278"/>
            <a:ext cx="956157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با فرمت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خط اول فایل حاوی نشانه گذاری فایل </a:t>
            </a:r>
            <a:r>
              <a:rPr lang="en-US" sz="2000" dirty="0">
                <a:cs typeface="B Yekan" panose="00000400000000000000" pitchFamily="2" charset="-78"/>
              </a:rPr>
              <a:t>XML</a:t>
            </a: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اولین المنت باید حاوی </a:t>
            </a:r>
            <a:r>
              <a:rPr lang="en-US" sz="2000" dirty="0">
                <a:cs typeface="B Yekan" panose="00000400000000000000" pitchFamily="2" charset="-78"/>
              </a:rPr>
              <a:t>Namespace</a:t>
            </a:r>
            <a:r>
              <a:rPr lang="fa-IR" sz="2000" dirty="0">
                <a:cs typeface="B Yekan" panose="00000400000000000000" pitchFamily="2" charset="-78"/>
              </a:rPr>
              <a:t> اندروید باشد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هر المنت باید حاوی دو مشخصه سایز باشد.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با تابع </a:t>
            </a:r>
            <a:r>
              <a:rPr lang="en-US" sz="2000" dirty="0" err="1">
                <a:cs typeface="B Yekan" panose="00000400000000000000" pitchFamily="2" charset="-78"/>
              </a:rPr>
              <a:t>SetContentView</a:t>
            </a:r>
            <a:r>
              <a:rPr lang="en-US" sz="2000" dirty="0">
                <a:cs typeface="B Yekan" panose="00000400000000000000" pitchFamily="2" charset="-78"/>
              </a:rPr>
              <a:t> </a:t>
            </a:r>
            <a:r>
              <a:rPr lang="fa-IR" sz="2000" dirty="0">
                <a:cs typeface="B Yekan" panose="00000400000000000000" pitchFamily="2" charset="-78"/>
              </a:rPr>
              <a:t> به اکتیویتی </a:t>
            </a:r>
            <a:r>
              <a:rPr lang="en-US" sz="2000" dirty="0">
                <a:cs typeface="B Yekan" panose="00000400000000000000" pitchFamily="2" charset="-78"/>
              </a:rPr>
              <a:t>Assign </a:t>
            </a:r>
            <a:r>
              <a:rPr lang="fa-IR" sz="2000" dirty="0">
                <a:cs typeface="B Yekan" panose="00000400000000000000" pitchFamily="2" charset="-78"/>
              </a:rPr>
              <a:t> می شود.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3464" y="2178026"/>
            <a:ext cx="582472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 version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="1.0"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3464" y="3071888"/>
            <a:ext cx="644652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="http://schemas.android.com/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apk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/res/android"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83464" y="3896709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mr-IN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83464" y="5399225"/>
            <a:ext cx="590702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activity_main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58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83464" y="219456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قوانین لایه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83464" y="1801529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en-US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64482" y="1265159"/>
            <a:ext cx="445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طول به اندازه مورد نیاز المنت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ارتفاع به اندازه حداکثر المنت والد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83464" y="3951341"/>
            <a:ext cx="582472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40dp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=“150dp"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3464" y="5777289"/>
            <a:ext cx="582472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:textSize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="18sp"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7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14216" y="477499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Linear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2124696"/>
            <a:ext cx="1043330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های داخلی بصورت خطی، عمودی یا افقی پشت سر هم قرار میگیرند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با مشخصه اجباری</a:t>
            </a:r>
            <a:r>
              <a:rPr lang="en-US" sz="2400" dirty="0">
                <a:cs typeface="B Yekan" panose="00000400000000000000" pitchFamily="2" charset="-78"/>
              </a:rPr>
              <a:t>Orientation  </a:t>
            </a:r>
            <a:r>
              <a:rPr lang="fa-IR" sz="2400" dirty="0">
                <a:cs typeface="B Yekan" panose="00000400000000000000" pitchFamily="2" charset="-78"/>
              </a:rPr>
              <a:t> افقی یا عمودی بودن را تعیین میکنیم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Minus 1"/>
          <p:cNvSpPr/>
          <p:nvPr/>
        </p:nvSpPr>
        <p:spPr>
          <a:xfrm>
            <a:off x="1097280" y="4396980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inus 6"/>
          <p:cNvSpPr/>
          <p:nvPr/>
        </p:nvSpPr>
        <p:spPr>
          <a:xfrm>
            <a:off x="1077468" y="4960192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1097280" y="5523404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1097280" y="3821764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2549" y="3886649"/>
            <a:ext cx="39463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="vertical"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Minus 11"/>
          <p:cNvSpPr/>
          <p:nvPr/>
        </p:nvSpPr>
        <p:spPr>
          <a:xfrm>
            <a:off x="4782312" y="4612720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inus 12"/>
          <p:cNvSpPr/>
          <p:nvPr/>
        </p:nvSpPr>
        <p:spPr>
          <a:xfrm>
            <a:off x="7008876" y="4608148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inus 13"/>
          <p:cNvSpPr/>
          <p:nvPr/>
        </p:nvSpPr>
        <p:spPr>
          <a:xfrm>
            <a:off x="9275064" y="4603576"/>
            <a:ext cx="29169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378892" y="4506967"/>
            <a:ext cx="430130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:orientation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horizontal"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3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15384" y="841248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Relative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1693284"/>
            <a:ext cx="10433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 می توانند در هر نقطه ای از فضای والد خود قرار بگیرند.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097280" y="2447492"/>
            <a:ext cx="8673084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rel_container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="60dp"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="70dp"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:layout_alignParentTop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="150dp"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:layout_alignParentBottom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:layout_alignParentRight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="true"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355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1706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94363" y="170688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Constrain</a:t>
            </a:r>
            <a:r>
              <a:rPr lang="fa-IR" sz="2400" b="1"/>
              <a:t> </a:t>
            </a:r>
            <a:r>
              <a:rPr lang="en-US" sz="2400" b="1"/>
              <a:t>Layout</a:t>
            </a:r>
            <a:endParaRPr lang="en-US" sz="1100" b="1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7280" y="957072"/>
            <a:ext cx="10433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defTabSz="914400" rtl="1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المنت ها میتوانند با توجه به محل قرار گیری یکدیگر روی صفحه قرار بگیرند.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41832" y="1924989"/>
            <a:ext cx="86730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1600" i="1"/>
            </a:br>
            <a:r>
              <a:rPr lang="en-US" sz="1600"/>
              <a:t>&lt;</a:t>
            </a:r>
            <a:r>
              <a:rPr lang="en-US" sz="1600" b="1">
                <a:solidFill>
                  <a:srgbClr val="000080"/>
                </a:solidFill>
              </a:rPr>
              <a:t>androidx.constraintlayout.widget.ConstraintLayout  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8000"/>
                </a:solidFill>
              </a:rPr>
              <a:t>="http://schemas.android.com/apk/res/android"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8000"/>
                </a:solidFill>
              </a:rPr>
              <a:t>="http://schemas.android.com/apk/res-auto"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0000FF"/>
                </a:solidFill>
              </a:rPr>
              <a:t>xmlns:</a:t>
            </a:r>
            <a:r>
              <a:rPr lang="en-US" sz="1600" b="1">
                <a:solidFill>
                  <a:srgbClr val="660E7A"/>
                </a:solidFill>
              </a:rPr>
              <a:t>tools</a:t>
            </a:r>
            <a:r>
              <a:rPr lang="en-US" sz="1600" b="1">
                <a:solidFill>
                  <a:srgbClr val="008000"/>
                </a:solidFill>
              </a:rPr>
              <a:t>="http://schemas.android.com/tools"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:layout_width</a:t>
            </a:r>
            <a:r>
              <a:rPr lang="en-US" sz="1600" b="1">
                <a:solidFill>
                  <a:srgbClr val="008000"/>
                </a:solidFill>
              </a:rPr>
              <a:t>="match_parent"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:layout_height</a:t>
            </a:r>
            <a:r>
              <a:rPr lang="en-US" sz="1600" b="1">
                <a:solidFill>
                  <a:srgbClr val="008000"/>
                </a:solidFill>
              </a:rPr>
              <a:t>="match_parent"</a:t>
            </a:r>
            <a:r>
              <a:rPr lang="en-US" sz="1600"/>
              <a:t>&gt;</a:t>
            </a:r>
            <a:br>
              <a:rPr lang="en-US" sz="1600"/>
            </a:br>
            <a:br>
              <a:rPr lang="en-US" sz="1600"/>
            </a:br>
            <a:r>
              <a:rPr lang="en-US" sz="1600"/>
              <a:t>    &lt;</a:t>
            </a:r>
            <a:r>
              <a:rPr lang="en-US" sz="1600" b="1">
                <a:solidFill>
                  <a:srgbClr val="000080"/>
                </a:solidFill>
              </a:rPr>
              <a:t>Button</a:t>
            </a:r>
            <a:br>
              <a:rPr lang="en-US" sz="1600" b="1">
                <a:solidFill>
                  <a:srgbClr val="000080"/>
                </a:solidFill>
              </a:rPr>
            </a:br>
            <a:r>
              <a:rPr lang="en-US" sz="1600" b="1">
                <a:solidFill>
                  <a:srgbClr val="00008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:layout_width</a:t>
            </a:r>
            <a:r>
              <a:rPr lang="en-US" sz="1600" b="1">
                <a:solidFill>
                  <a:srgbClr val="008000"/>
                </a:solidFill>
              </a:rPr>
              <a:t>="100dp"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:layout_height</a:t>
            </a:r>
            <a:r>
              <a:rPr lang="en-US" sz="1600" b="1">
                <a:solidFill>
                  <a:srgbClr val="008000"/>
                </a:solidFill>
              </a:rPr>
              <a:t>="30dp"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android</a:t>
            </a:r>
            <a:r>
              <a:rPr lang="en-US" sz="1600" b="1">
                <a:solidFill>
                  <a:srgbClr val="0000FF"/>
                </a:solidFill>
              </a:rPr>
              <a:t>:text</a:t>
            </a:r>
            <a:r>
              <a:rPr lang="en-US" sz="1600" b="1">
                <a:solidFill>
                  <a:srgbClr val="008000"/>
                </a:solidFill>
              </a:rPr>
              <a:t>="Save"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:layout_constraintBottom_toBottomOf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:layout_constraintEnd_toEndOf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:layout_constraintStart_toStartOf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br>
              <a:rPr lang="en-US" sz="1600" b="1">
                <a:solidFill>
                  <a:srgbClr val="008000"/>
                </a:solidFill>
              </a:rPr>
            </a:br>
            <a:r>
              <a:rPr lang="en-US" sz="1600" b="1">
                <a:solidFill>
                  <a:srgbClr val="008000"/>
                </a:solidFill>
              </a:rPr>
              <a:t>        </a:t>
            </a:r>
            <a:r>
              <a:rPr lang="en-US" sz="1600" b="1">
                <a:solidFill>
                  <a:srgbClr val="660E7A"/>
                </a:solidFill>
              </a:rPr>
              <a:t>app</a:t>
            </a:r>
            <a:r>
              <a:rPr lang="en-US" sz="1600" b="1">
                <a:solidFill>
                  <a:srgbClr val="0000FF"/>
                </a:solidFill>
              </a:rPr>
              <a:t>:layout_constraintTop_toTopOf</a:t>
            </a:r>
            <a:r>
              <a:rPr lang="en-US" sz="1600" b="1">
                <a:solidFill>
                  <a:srgbClr val="008000"/>
                </a:solidFill>
              </a:rPr>
              <a:t>="parent"</a:t>
            </a:r>
            <a:r>
              <a:rPr lang="en-US" sz="1600"/>
              <a:t>/&gt;</a:t>
            </a:r>
            <a:br>
              <a:rPr lang="en-US" sz="1600"/>
            </a:br>
            <a:br>
              <a:rPr lang="en-US" sz="1600"/>
            </a:br>
            <a:r>
              <a:rPr lang="en-US" sz="1600"/>
              <a:t>&lt;/</a:t>
            </a:r>
            <a:r>
              <a:rPr lang="en-US" sz="1600" b="1">
                <a:solidFill>
                  <a:srgbClr val="000080"/>
                </a:solidFill>
              </a:rPr>
              <a:t>androidx.constraintlayout.widget.ConstraintLayout</a:t>
            </a:r>
            <a:r>
              <a:rPr lang="en-US" sz="1600"/>
              <a:t>&gt;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71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انواع لایه بندی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215384" y="519684"/>
            <a:ext cx="3133344" cy="697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Table Layout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02336" y="1534487"/>
            <a:ext cx="544982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TableLayout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="Ok2"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="Ok3"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:text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="Ok4"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TableRow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TableLayout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71616" y="2117720"/>
            <a:ext cx="5458968" cy="4096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Minus 11"/>
          <p:cNvSpPr/>
          <p:nvPr/>
        </p:nvSpPr>
        <p:spPr>
          <a:xfrm>
            <a:off x="7970520" y="2651318"/>
            <a:ext cx="2313432" cy="153707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Minus 12"/>
          <p:cNvSpPr/>
          <p:nvPr/>
        </p:nvSpPr>
        <p:spPr>
          <a:xfrm>
            <a:off x="6015228" y="2628900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6015228" y="4165976"/>
            <a:ext cx="2296668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Minus 14"/>
          <p:cNvSpPr/>
          <p:nvPr/>
        </p:nvSpPr>
        <p:spPr>
          <a:xfrm>
            <a:off x="7970520" y="4165976"/>
            <a:ext cx="2307336" cy="15819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99248" y="2367290"/>
            <a:ext cx="378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TableLayout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0314432" y="3235190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TableRow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77856" y="4772266"/>
            <a:ext cx="143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TableRow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67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5430" y="2551176"/>
            <a:ext cx="368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A0E49"/>
                </a:solidFill>
              </a:rPr>
              <a:t>Android Learners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92024" y="3710777"/>
            <a:ext cx="5550408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="60dp"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="70dp"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="Android Learners"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android:textSize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="18sp"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android:textStyle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="bold"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android:textColor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="#F70C9D"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https://openclipart.org/image/2400px/svg_to_png/177209/text-inpu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96" y="2551176"/>
            <a:ext cx="3255264" cy="89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245352" y="4126274"/>
            <a:ext cx="5559552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EditText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="150dp"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="50dp"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:hint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="text input"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359152" y="203769"/>
            <a:ext cx="88605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>
              <a:cs typeface="B Yekan" panose="00000400000000000000" pitchFamily="2" charset="-78"/>
            </a:endParaRPr>
          </a:p>
          <a:p>
            <a:pPr algn="r" rtl="1"/>
            <a:r>
              <a:rPr lang="fa-IR" sz="2800" dirty="0">
                <a:cs typeface="B Yekan" panose="00000400000000000000" pitchFamily="2" charset="-78"/>
              </a:rPr>
              <a:t> عرضه اولین گوشی اندرویدی در اکتبر 2008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  <a:p>
            <a:pPr algn="r" rtl="1"/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en-US" dirty="0"/>
              <a:t>HTC Dream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61" y="1988873"/>
            <a:ext cx="6188067" cy="44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44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cs typeface="B Yekan" panose="00000400000000000000" pitchFamily="2" charset="-78"/>
              </a:rPr>
              <a:t>Fonts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65176" y="1367599"/>
            <a:ext cx="803757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/>
              <a:t>btn.</a:t>
            </a:r>
            <a:r>
              <a:rPr lang="en-US" sz="2000" i="1">
                <a:solidFill>
                  <a:srgbClr val="660E7A"/>
                </a:solidFill>
              </a:rPr>
              <a:t>typeface </a:t>
            </a:r>
            <a:r>
              <a:rPr lang="en-US" sz="2000"/>
              <a:t>= Typeface.createFromAsset(</a:t>
            </a:r>
            <a:r>
              <a:rPr lang="en-US" sz="2000" i="1">
                <a:solidFill>
                  <a:srgbClr val="660E7A"/>
                </a:solidFill>
              </a:rPr>
              <a:t>assets</a:t>
            </a:r>
            <a:r>
              <a:rPr lang="en-US" sz="2000"/>
              <a:t>, </a:t>
            </a:r>
            <a:r>
              <a:rPr lang="en-US" sz="2000" b="1">
                <a:solidFill>
                  <a:srgbClr val="008000"/>
                </a:solidFill>
              </a:rPr>
              <a:t>"new_italic_font"</a:t>
            </a:r>
            <a:r>
              <a:rPr lang="en-US" sz="2000"/>
              <a:t>)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D6E37-E083-2E4A-AA6B-95D92749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" y="2312670"/>
            <a:ext cx="4483100" cy="430530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99813FE7-6237-3049-A727-A2ABC6A0D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548" y="3626403"/>
            <a:ext cx="5550408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Button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="@+id/btn"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:fontFamily</a:t>
            </a:r>
            <a:r>
              <a:rPr lang="en-US" b="1">
                <a:solidFill>
                  <a:srgbClr val="008000"/>
                </a:solidFill>
              </a:rPr>
              <a:t>="@font/new_italic_font"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593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377012" y="2682950"/>
            <a:ext cx="5550408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Button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="wrap_content"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:text</a:t>
            </a:r>
            <a:r>
              <a:rPr lang="en-US" b="1">
                <a:solidFill>
                  <a:srgbClr val="008000"/>
                </a:solidFill>
              </a:rPr>
              <a:t>="Save"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:textColor</a:t>
            </a:r>
            <a:r>
              <a:rPr lang="en-US" b="1">
                <a:solidFill>
                  <a:srgbClr val="008000"/>
                </a:solidFill>
              </a:rPr>
              <a:t>="#fff"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:background</a:t>
            </a:r>
            <a:r>
              <a:rPr lang="en-US" b="1">
                <a:solidFill>
                  <a:srgbClr val="008000"/>
                </a:solidFill>
              </a:rPr>
              <a:t>="#AC2121"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38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39759" y="2863519"/>
            <a:ext cx="5146641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ImageView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="@+id/image"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="@dimen/_68sdp"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="@dimen/_68sdp"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:layout_margin</a:t>
            </a:r>
            <a:r>
              <a:rPr lang="en-US" b="1">
                <a:solidFill>
                  <a:srgbClr val="008000"/>
                </a:solidFill>
              </a:rPr>
              <a:t>="4dp"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:scaleType</a:t>
            </a:r>
            <a:r>
              <a:rPr lang="en-US" b="1">
                <a:solidFill>
                  <a:srgbClr val="008000"/>
                </a:solidFill>
              </a:rPr>
              <a:t>="centerCrop"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:src</a:t>
            </a:r>
            <a:r>
              <a:rPr lang="en-US" b="1">
                <a:solidFill>
                  <a:srgbClr val="008000"/>
                </a:solidFill>
              </a:rPr>
              <a:t>="@drawable/parking"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8484D-9EA9-4D4A-BFFC-FA9536A7C77B}"/>
              </a:ext>
            </a:extLst>
          </p:cNvPr>
          <p:cNvSpPr txBox="1"/>
          <p:nvPr/>
        </p:nvSpPr>
        <p:spPr>
          <a:xfrm>
            <a:off x="1097280" y="1686157"/>
            <a:ext cx="24627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Flaticon.com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06084-1318-8949-8143-572DBBF4B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167" y="1812654"/>
            <a:ext cx="5640417" cy="44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7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چند نوع از المنت ها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227722" y="2141947"/>
            <a:ext cx="555040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include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0000FF"/>
                </a:solidFill>
              </a:rPr>
              <a:t>layout</a:t>
            </a:r>
            <a:r>
              <a:rPr lang="en-US" b="1">
                <a:solidFill>
                  <a:srgbClr val="008000"/>
                </a:solidFill>
              </a:rPr>
              <a:t>="@layout/toolbar"</a:t>
            </a:r>
            <a:r>
              <a:rPr lang="en-US"/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17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Resources – Multi</a:t>
            </a:r>
            <a:r>
              <a:rPr lang="fa-IR" sz="2400">
                <a:cs typeface="B Yekan" panose="00000400000000000000" pitchFamily="2" charset="-78"/>
              </a:rPr>
              <a:t> </a:t>
            </a:r>
            <a:r>
              <a:rPr lang="en-US" sz="2400">
                <a:cs typeface="B Yekan" panose="00000400000000000000" pitchFamily="2" charset="-78"/>
              </a:rPr>
              <a:t>language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4" y="2031213"/>
            <a:ext cx="4027899" cy="4454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14" y="3303490"/>
            <a:ext cx="6697215" cy="3314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6221D-61BC-A144-BCAC-11BBE5BC0504}"/>
              </a:ext>
            </a:extLst>
          </p:cNvPr>
          <p:cNvSpPr/>
          <p:nvPr/>
        </p:nvSpPr>
        <p:spPr>
          <a:xfrm>
            <a:off x="4820240" y="133953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  <a:effectLst/>
              </a:rPr>
              <a:t>application</a:t>
            </a:r>
            <a:br>
              <a:rPr lang="en-US" b="1">
                <a:solidFill>
                  <a:srgbClr val="000080"/>
                </a:solidFill>
                <a:effectLst/>
              </a:rPr>
            </a:br>
            <a:r>
              <a:rPr lang="en-US" b="1">
                <a:solidFill>
                  <a:srgbClr val="00008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:allowBackup</a:t>
            </a:r>
            <a:r>
              <a:rPr lang="en-US" b="1">
                <a:solidFill>
                  <a:srgbClr val="008000"/>
                </a:solidFill>
                <a:effectLst/>
              </a:rPr>
              <a:t>="true"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:icon</a:t>
            </a:r>
            <a:r>
              <a:rPr lang="en-US" b="1">
                <a:solidFill>
                  <a:srgbClr val="008000"/>
                </a:solidFill>
                <a:effectLst/>
              </a:rPr>
              <a:t>="@mipmap/ic_launcher"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:label</a:t>
            </a:r>
            <a:r>
              <a:rPr lang="en-US" b="1">
                <a:solidFill>
                  <a:srgbClr val="008000"/>
                </a:solidFill>
                <a:effectLst/>
              </a:rPr>
              <a:t>="@string/app_name"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:roundIcon</a:t>
            </a:r>
            <a:r>
              <a:rPr lang="en-US" b="1">
                <a:solidFill>
                  <a:srgbClr val="008000"/>
                </a:solidFill>
                <a:effectLst/>
              </a:rPr>
              <a:t>="@mipmap/ic_launcher_round"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 b="1">
                <a:solidFill>
                  <a:srgbClr val="008000"/>
                </a:solidFill>
                <a:effectLst/>
              </a:rPr>
              <a:t>    </a:t>
            </a:r>
            <a:r>
              <a:rPr lang="en-US" b="1">
                <a:solidFill>
                  <a:srgbClr val="660E7A"/>
                </a:solidFill>
                <a:effectLst/>
              </a:rPr>
              <a:t>android</a:t>
            </a:r>
            <a:r>
              <a:rPr lang="en-US" b="1">
                <a:solidFill>
                  <a:srgbClr val="0000FF"/>
                </a:solidFill>
                <a:effectLst/>
              </a:rPr>
              <a:t>:supportsRtl</a:t>
            </a:r>
            <a:r>
              <a:rPr lang="en-US" b="1">
                <a:solidFill>
                  <a:srgbClr val="008000"/>
                </a:solidFill>
                <a:effectLst/>
              </a:rPr>
              <a:t>="true"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4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cs typeface="B Yekan" panose="00000400000000000000" pitchFamily="2" charset="-78"/>
              </a:rPr>
              <a:t>ارتباط المنت با جاوا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2376" y="1438885"/>
            <a:ext cx="6528816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txt_name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15768" y="635615"/>
            <a:ext cx="254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main_activity.xml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02663" y="4269572"/>
            <a:ext cx="7215437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(Bundle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.onCreate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savedInstanceState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setContentView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about_us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findViewById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txtName.setText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"Android Student 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5768" y="3467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MainActivity.JAVA</a:t>
            </a:r>
          </a:p>
        </p:txBody>
      </p:sp>
    </p:spTree>
    <p:extLst>
      <p:ext uri="{BB962C8B-B14F-4D97-AF65-F5344CB8AC3E}">
        <p14:creationId xmlns:p14="http://schemas.microsoft.com/office/powerpoint/2010/main" val="4173133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699248" y="475488"/>
            <a:ext cx="3831336" cy="786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fa-IR" sz="2400" dirty="0">
                <a:cs typeface="B Yekan" panose="00000400000000000000" pitchFamily="2" charset="-78"/>
              </a:rPr>
              <a:t>ارتباط المنت با جاوا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MainActivity.JAVA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296" y="2012343"/>
            <a:ext cx="12040476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txtName.setOnClickListener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 v)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"Say Hello!"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3003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6500" y="1506150"/>
            <a:ext cx="10642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چرا گوگل جاوا را برای اندروید انتخاب کرد؟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جاوا زبان قدرتمند و محبوبی است که ده ها هزار برنامه نویس به آن مسلط هستند.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زبان های شی گرای دیگر مانند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C++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ساده تر است.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Cross platfrom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یعنی لازم نیست برای هر تایپ دیوایسی جداگانه کامپایل شود.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ar-S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ابزارها و داکیومنتهای فراوانی برای آن تولید شده است.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ar-SA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ویژگی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Sandbox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پشتیبانی میکند.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3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6600"/>
            <a:ext cx="11361216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9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34" y="1320800"/>
            <a:ext cx="9239166" cy="54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7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76824" y="972904"/>
            <a:ext cx="9162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Android 1.0 (API 1)</a:t>
            </a:r>
          </a:p>
          <a:p>
            <a:r>
              <a:rPr lang="en-US" sz="2000"/>
              <a:t>Android 1.1 (API 2)</a:t>
            </a:r>
          </a:p>
          <a:p>
            <a:r>
              <a:rPr lang="en-US" sz="2000"/>
              <a:t>Android 1.5 Cupcake (API 3)</a:t>
            </a:r>
          </a:p>
          <a:p>
            <a:r>
              <a:rPr lang="en-US" sz="2000"/>
              <a:t>Android 1.6 Donut (API 4)</a:t>
            </a:r>
          </a:p>
          <a:p>
            <a:r>
              <a:rPr lang="en-US" sz="2000"/>
              <a:t>Android 2.0 Eclair (API 5)</a:t>
            </a:r>
          </a:p>
          <a:p>
            <a:r>
              <a:rPr lang="en-US" sz="2000"/>
              <a:t>Android 2.2 Froyo (API 8)</a:t>
            </a:r>
          </a:p>
          <a:p>
            <a:r>
              <a:rPr lang="en-US" sz="2000"/>
              <a:t>Android 2.3 Gingerbread (API 9)</a:t>
            </a:r>
          </a:p>
          <a:p>
            <a:r>
              <a:rPr lang="en-US" sz="2000"/>
              <a:t>Android 3.0 Honeycomb (API 11)</a:t>
            </a:r>
          </a:p>
          <a:p>
            <a:r>
              <a:rPr lang="en-US" sz="2000"/>
              <a:t>Android 4.0 Ice Cream Sandwich (API 14)</a:t>
            </a:r>
          </a:p>
          <a:p>
            <a:r>
              <a:rPr lang="en-US" sz="2000"/>
              <a:t>Android 4.1 Jelly Bean (API 16)</a:t>
            </a:r>
          </a:p>
          <a:p>
            <a:r>
              <a:rPr lang="en-US" sz="2000"/>
              <a:t>Android 4.4 KitKat (API 19)</a:t>
            </a:r>
          </a:p>
          <a:p>
            <a:r>
              <a:rPr lang="en-US" sz="2000"/>
              <a:t>Android 5.0 Lollipop (API 21)</a:t>
            </a:r>
          </a:p>
          <a:p>
            <a:r>
              <a:rPr lang="en-US" sz="2000"/>
              <a:t>Android 6.0 Marshmallow (API 23)</a:t>
            </a:r>
          </a:p>
          <a:p>
            <a:r>
              <a:rPr lang="en-US" sz="2000"/>
              <a:t>Android 7.0 Nougat (API 24)</a:t>
            </a:r>
          </a:p>
          <a:p>
            <a:r>
              <a:rPr lang="en-US" sz="2000"/>
              <a:t>Android 8.0 Oreo (API 26)</a:t>
            </a:r>
          </a:p>
          <a:p>
            <a:r>
              <a:rPr lang="en-US" sz="2000"/>
              <a:t>Android 9 Pie (API 28)</a:t>
            </a:r>
          </a:p>
          <a:p>
            <a:r>
              <a:rPr lang="en-US" sz="2000"/>
              <a:t>Android 10 (API 29) Q</a:t>
            </a:r>
          </a:p>
          <a:p>
            <a:r>
              <a:rPr lang="en-US" sz="2000"/>
              <a:t>Android 11 (API 30)  R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3164978" y="151364"/>
            <a:ext cx="620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cs typeface="B Yekan" panose="00000400000000000000" pitchFamily="2" charset="-78"/>
              </a:rPr>
              <a:t>Android API levels and Code Names</a:t>
            </a:r>
          </a:p>
        </p:txBody>
      </p:sp>
    </p:spTree>
    <p:extLst>
      <p:ext uri="{BB962C8B-B14F-4D97-AF65-F5344CB8AC3E}">
        <p14:creationId xmlns:p14="http://schemas.microsoft.com/office/powerpoint/2010/main" val="233596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409700"/>
            <a:ext cx="10908228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6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892300"/>
            <a:ext cx="11577186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4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900" y="1188650"/>
            <a:ext cx="11099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نکات عمومی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Package name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باید مقداری یکتا در گوشی و یا استور منتشر کننده اپ باشد.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کلاس ها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Pascal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و نام متغیرها و توابع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تبعیت میکنند.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هیچ خط کدی خارج از کلاس نوشته نخواهد شد.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یک کلاس فقط دو تایپ عضو دارد: تابع و متغیر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کدهای منطقی باید داخل توابع زیر شاخه کلاس ها نوشته شوند.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در جاوا، در آخر همه خطوط باید از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;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استفاده کنیم.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شروع اجرای یک کلاس از تابع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main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خواهد بود.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4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main 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34287" y="1670079"/>
            <a:ext cx="5358614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public static void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main(String[] args){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   System.</a:t>
            </a:r>
            <a:r>
              <a:rPr kumimoji="0" lang="en-US" sz="2000" b="1" i="1" u="none" strike="noStrike" kern="1200" cap="none" spc="0" normalizeH="0" baseline="0" noProof="0">
                <a:ln>
                  <a:noFill/>
                </a:ln>
                <a:solidFill>
                  <a:srgbClr val="660E7A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out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.print(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"Salam Donya!"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);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}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4287" y="3395086"/>
            <a:ext cx="103101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Public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 قابلیت صدا زدن و استفاده  توسط هر کلاسی را دارد.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Static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تابع برای اجرا نیازی به ساخت یک نمونه از کلاس اش را ندارد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Void :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این تابع فقط کاری را انجام میدهد و قرار نیست مقداری را برگرداند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Main 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تابع است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String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: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  جنس متغیر ورودی این تابع است تابع میتواند بی شمار ورودی از جنس های مختلف داشته باشد و یا اصلا ورودی ای نداشته باشد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Args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: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نام متغیر ورودی است</a:t>
            </a:r>
            <a:endParaRPr kumimoji="0" lang="ar-S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381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تایپ متغیرها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34" y="1727200"/>
            <a:ext cx="10058400" cy="49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5300" y="1658550"/>
            <a:ext cx="11099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نکات عمومی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متغیرها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متغیرها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Case Sensetive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هستند یعنی به حروف بزرگ و کوچک حساس هستند.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از حروف ویژه نظیر فاصله، خط تیره و ... استفاده نکنید. مگر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Unser Line 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my_name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بهتر است از قاعده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 case</a:t>
            </a: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 برای نامگذاری استفاده شود.</a:t>
            </a: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اگر متغیر یک کلمه ای بود همه حروف کوچک-اگر چند کلمه ای بود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camelCase</a:t>
            </a:r>
            <a:endParaRPr kumimoji="0" lang="fa-I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fa-I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ثابت ها تمام حروف بزرگ . مثلا:‌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public static String USERNAME = “AmirHossein” ;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11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59200" y="946262"/>
            <a:ext cx="43815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RANSans Light" charset="0"/>
                <a:ea typeface="IRANSans Light" charset="0"/>
                <a:cs typeface="IRANSans Light" charset="0"/>
              </a:rPr>
              <a:t>کامنت گذاری در کدها</a:t>
            </a:r>
            <a:endParaRPr kumimoji="0" lang="ar-S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RANSans Light" charset="0"/>
              <a:ea typeface="IRANSans Light" charset="0"/>
              <a:cs typeface="IRANSans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95669" cy="132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69" y="215900"/>
            <a:ext cx="941141" cy="110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816100"/>
            <a:ext cx="934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3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473952" y="507598"/>
            <a:ext cx="4873752" cy="115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استارت و سوییچ بین اکتیوی </a:t>
            </a:r>
            <a:r>
              <a:rPr lang="fa-IR" sz="2400">
                <a:cs typeface="B Yekan" panose="00000400000000000000" pitchFamily="2" charset="-78"/>
              </a:rPr>
              <a:t>تی ها</a:t>
            </a:r>
            <a:endParaRPr lang="en-US" sz="2400">
              <a:cs typeface="B Yekan" panose="00000400000000000000" pitchFamily="2" charset="-78"/>
            </a:endParaRPr>
          </a:p>
          <a:p>
            <a:pPr algn="ctr"/>
            <a:r>
              <a:rPr lang="fa-IR" sz="2400" b="1">
                <a:cs typeface="B Yekan" panose="00000400000000000000" pitchFamily="2" charset="-78"/>
              </a:rPr>
              <a:t>ارسال و دریافت متغیر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MainActivity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163695" y="2949048"/>
            <a:ext cx="9559027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SecondActivity.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intent.putExtra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“123654”);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startActivity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(intent);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41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70632" y="800207"/>
            <a:ext cx="27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SecondActivity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9024" y="3682801"/>
            <a:ext cx="9954969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getIntent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.getStringExtra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message_id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473952" y="507598"/>
            <a:ext cx="4873752" cy="11566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استارت و سوییچ بین اکتیوی </a:t>
            </a:r>
            <a:r>
              <a:rPr lang="fa-IR" sz="2400">
                <a:cs typeface="B Yekan" panose="00000400000000000000" pitchFamily="2" charset="-78"/>
              </a:rPr>
              <a:t>تی ها</a:t>
            </a:r>
            <a:endParaRPr lang="en-US" sz="2400">
              <a:cs typeface="B Yekan" panose="00000400000000000000" pitchFamily="2" charset="-78"/>
            </a:endParaRPr>
          </a:p>
          <a:p>
            <a:pPr algn="ctr"/>
            <a:r>
              <a:rPr lang="fa-IR" sz="2400" b="1">
                <a:cs typeface="B Yekan" panose="00000400000000000000" pitchFamily="2" charset="-78"/>
              </a:rPr>
              <a:t>ارسال و دریافت متغیر</a:t>
            </a:r>
            <a:endParaRPr lang="en-US" sz="1000" b="1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6902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ActivityForResult</a:t>
            </a:r>
          </a:p>
          <a:p>
            <a:pPr lvl="0" algn="ctr"/>
            <a:r>
              <a:rPr lang="en-US" sz="2400" dirty="0" err="1">
                <a:solidFill>
                  <a:schemeClr val="bg1"/>
                </a:solidFill>
              </a:rPr>
              <a:t>Start a SubActivity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42348" y="1576938"/>
            <a:ext cx="914545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Intent(MainActivity.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SubActivity.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startActivityForResult(intent,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69497" y="2618091"/>
            <a:ext cx="7491153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Intent returnIntent =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Intent();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returnIntent.putExtra(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 string"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setResult(Activity.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,returnIntent);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finish();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29304" y="4213243"/>
            <a:ext cx="9058495" cy="224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protected void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onActivityResult(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requestCode,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resultCode, Intent data)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.onActivityResult(requestCode, resultCode, data);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(requestCode ==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(resultCode == Activity.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RESULT_OK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String result = data.getStringExtra(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Toast.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result, Toast.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}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30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47872" y="804672"/>
            <a:ext cx="4233672" cy="1563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Dalvik/ART</a:t>
            </a:r>
            <a:r>
              <a:rPr lang="en-US" sz="4000" dirty="0"/>
              <a:t>  VM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136" y="2953512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بهینه شده برای اجرا روی سخت افزارهای محدود و ضعیف با پردازنده و رم ضعیف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cs typeface="B Yekan" panose="00000400000000000000" pitchFamily="2" charset="-78"/>
              </a:rPr>
              <a:t>کدهای جاوا در هنگام اجرا به کدهای </a:t>
            </a:r>
            <a:r>
              <a:rPr lang="en-US" sz="2400" dirty="0">
                <a:cs typeface="B Yekan" panose="00000400000000000000" pitchFamily="2" charset="-78"/>
              </a:rPr>
              <a:t>.DEX </a:t>
            </a:r>
            <a:r>
              <a:rPr lang="fa-IR" sz="2400" dirty="0">
                <a:cs typeface="B Yekan" panose="00000400000000000000" pitchFamily="2" charset="-78"/>
              </a:rPr>
              <a:t> تبدیل شده و توسط </a:t>
            </a: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اجرا می شوند.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قادر به اجرای کدهای </a:t>
            </a:r>
            <a:r>
              <a:rPr lang="en-US" sz="2400" dirty="0">
                <a:cs typeface="B Yekan" panose="00000400000000000000" pitchFamily="2" charset="-78"/>
              </a:rPr>
              <a:t>.jar / .Class </a:t>
            </a:r>
            <a:r>
              <a:rPr lang="fa-IR" sz="2400" dirty="0">
                <a:cs typeface="B Yekan" panose="00000400000000000000" pitchFamily="2" charset="-78"/>
              </a:rPr>
              <a:t> نیست</a:t>
            </a:r>
            <a:r>
              <a:rPr lang="en-US" sz="2400" dirty="0">
                <a:cs typeface="B Yekan" panose="00000400000000000000" pitchFamily="2" charset="-78"/>
              </a:rPr>
              <a:t>.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cs typeface="B Yekan" panose="00000400000000000000" pitchFamily="2" charset="-78"/>
              </a:rPr>
              <a:t>Dalvik</a:t>
            </a:r>
            <a:r>
              <a:rPr lang="en-US" sz="2400" dirty="0">
                <a:cs typeface="B Yekan" panose="00000400000000000000" pitchFamily="2" charset="-78"/>
              </a:rPr>
              <a:t> </a:t>
            </a:r>
            <a:r>
              <a:rPr lang="fa-IR" sz="2400" dirty="0">
                <a:cs typeface="B Yekan" panose="00000400000000000000" pitchFamily="2" charset="-78"/>
              </a:rPr>
              <a:t> امکان اجرای کدها بصورت موازی یا </a:t>
            </a:r>
            <a:r>
              <a:rPr lang="en-US" sz="2400" dirty="0">
                <a:cs typeface="B Yekan" panose="00000400000000000000" pitchFamily="2" charset="-78"/>
              </a:rPr>
              <a:t> parallel </a:t>
            </a:r>
            <a:r>
              <a:rPr lang="fa-IR" sz="2400" dirty="0">
                <a:cs typeface="B Yekan" panose="00000400000000000000" pitchFamily="2" charset="-78"/>
              </a:rPr>
              <a:t> را دارا می باشد.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8542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98064" y="388726"/>
            <a:ext cx="4965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Explicit and Implicit Intents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84960" y="2561660"/>
            <a:ext cx="9559027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Intent(MainActivity.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SecondActivity.</a:t>
            </a:r>
            <a:r>
              <a:rPr lang="en-US" altLang="en-US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startActivity(intent);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84960" y="1175111"/>
            <a:ext cx="6801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Explicit activity call</a:t>
            </a:r>
          </a:p>
          <a:p>
            <a:endParaRPr lang="en-US" b="1"/>
          </a:p>
          <a:p>
            <a:r>
              <a:rPr lang="en-US"/>
              <a:t>You make a call that indicates exactly which activity class to use: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453896" y="5538438"/>
            <a:ext cx="10552889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 intent = </a:t>
            </a:r>
            <a:r>
              <a:rPr lang="en-US" altLang="en-US" sz="16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Intent(Intent.ACTION_VIEW, Uri.parse("http://www.example.com"));</a:t>
            </a:r>
            <a:b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startActivity(intent);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3896" y="4316184"/>
            <a:ext cx="6801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Implicit activity call</a:t>
            </a:r>
          </a:p>
          <a:p>
            <a:endParaRPr lang="en-US" b="1"/>
          </a:p>
          <a:p>
            <a:r>
              <a:rPr lang="en-US"/>
              <a:t>With no Specific component as destination:</a:t>
            </a:r>
          </a:p>
        </p:txBody>
      </p:sp>
    </p:spTree>
    <p:extLst>
      <p:ext uri="{BB962C8B-B14F-4D97-AF65-F5344CB8AC3E}">
        <p14:creationId xmlns:p14="http://schemas.microsoft.com/office/powerpoint/2010/main" val="3706428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libraries in Android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62F11-89ED-6E44-8D37-42637E203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66" y="3086354"/>
            <a:ext cx="7531100" cy="280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00D078-B575-6F47-9E90-CBD89FD7631F}"/>
              </a:ext>
            </a:extLst>
          </p:cNvPr>
          <p:cNvSpPr/>
          <p:nvPr/>
        </p:nvSpPr>
        <p:spPr>
          <a:xfrm>
            <a:off x="1067255" y="1216614"/>
            <a:ext cx="291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https://android-arsenal.com/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A6906F-AC45-2A4C-B849-B8C3D62461E3}"/>
              </a:ext>
            </a:extLst>
          </p:cNvPr>
          <p:cNvSpPr/>
          <p:nvPr/>
        </p:nvSpPr>
        <p:spPr>
          <a:xfrm>
            <a:off x="1067255" y="1782152"/>
            <a:ext cx="4992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https://github.com/wasabeef/awesome-android-ui</a:t>
            </a:r>
          </a:p>
        </p:txBody>
      </p:sp>
    </p:spTree>
    <p:extLst>
      <p:ext uri="{BB962C8B-B14F-4D97-AF65-F5344CB8AC3E}">
        <p14:creationId xmlns:p14="http://schemas.microsoft.com/office/powerpoint/2010/main" val="1381245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Shared Preferences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6696" y="1965960"/>
            <a:ext cx="10433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ذخیره و بازیابی اطلاعات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برای اطلاعات کم حجم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ذخیره و بازیابی بصورت </a:t>
            </a:r>
            <a:r>
              <a:rPr lang="en-US" sz="2400">
                <a:cs typeface="B Yekan" panose="00000400000000000000" pitchFamily="2" charset="-78"/>
              </a:rPr>
              <a:t>key , value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66928" y="4139375"/>
            <a:ext cx="818044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PreferenceManager.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getDefaultSharedPreferences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).edit()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putString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"username"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).apply();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66928" y="5189330"/>
            <a:ext cx="7491153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PreferenceManager.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getDefaultSharedPreferences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.getString(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”defaultValue[Amirhossein]"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603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863840" y="298715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Hawk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7CF7C-8292-6A41-8297-02B21E19E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76" y="305148"/>
            <a:ext cx="5350705" cy="624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02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Class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A388F0-6818-8743-A64F-AE8F66BC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367" y="1742369"/>
            <a:ext cx="4246673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class </a:t>
            </a:r>
            <a:r>
              <a:rPr lang="en-US"/>
              <a:t>MyApplication : Application() {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companion object</a:t>
            </a:r>
            <a:r>
              <a:rPr lang="en-US"/>
              <a:t>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lateinit var </a:t>
            </a:r>
            <a:r>
              <a:rPr lang="en-US" b="1">
                <a:solidFill>
                  <a:srgbClr val="660E7A"/>
                </a:solidFill>
              </a:rPr>
              <a:t>application</a:t>
            </a:r>
            <a:r>
              <a:rPr lang="en-US"/>
              <a:t>:MyApplication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onCreate()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.onCreate()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660E7A"/>
                </a:solidFill>
              </a:rPr>
              <a:t>application </a:t>
            </a:r>
            <a:r>
              <a:rPr lang="en-US"/>
              <a:t>= </a:t>
            </a:r>
            <a:r>
              <a:rPr lang="en-US" b="1">
                <a:solidFill>
                  <a:srgbClr val="000080"/>
                </a:solidFill>
              </a:rPr>
              <a:t>this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/>
              <a:t>Hawk.init(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).build()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80"/>
                </a:solidFill>
              </a:rPr>
              <a:t>override </a:t>
            </a:r>
            <a:r>
              <a:rPr lang="en-US" b="1">
                <a:solidFill>
                  <a:srgbClr val="808080"/>
                </a:solidFill>
              </a:rPr>
              <a:t>fun </a:t>
            </a:r>
            <a:r>
              <a:rPr lang="en-US"/>
              <a:t>onLowMemory()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.onLowMemory()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80"/>
                </a:solidFill>
              </a:rPr>
              <a:t>override </a:t>
            </a:r>
            <a:r>
              <a:rPr lang="en-US" b="1">
                <a:solidFill>
                  <a:srgbClr val="808080"/>
                </a:solidFill>
              </a:rPr>
              <a:t>fun </a:t>
            </a:r>
            <a:r>
              <a:rPr lang="en-US"/>
              <a:t>onTerminate()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super</a:t>
            </a:r>
            <a:r>
              <a:rPr lang="en-US"/>
              <a:t>.onTerminate()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}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6E29B-5845-3642-A0DE-5C094C85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7" y="176096"/>
            <a:ext cx="4837314" cy="13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68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5321B9-F1DC-6F4A-BF1B-6A7947998635}"/>
              </a:ext>
            </a:extLst>
          </p:cNvPr>
          <p:cNvSpPr/>
          <p:nvPr/>
        </p:nvSpPr>
        <p:spPr>
          <a:xfrm>
            <a:off x="6974541" y="271930"/>
            <a:ext cx="4391092" cy="9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i="1"/>
              <a:t>Kotlin Extension Functions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DA388F0-6818-8743-A64F-AE8F66BC1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7594" y="3187976"/>
            <a:ext cx="6338107" cy="3456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String.log(tag: String? =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null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): String {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(tag !=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null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Log.d(tag,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else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Log.d(</a:t>
            </a:r>
            <a:r>
              <a:rPr lang="en-US" b="1">
                <a:solidFill>
                  <a:srgbClr val="008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"debug_"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return this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fun 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String.toast(ctx: Context?): String {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Toast.makeText(ctx,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Toast.</a:t>
            </a:r>
            <a:r>
              <a:rPr lang="en-US" i="1">
                <a:solidFill>
                  <a:srgbClr val="660E7A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LENGTH_LONG</a:t>
            </a: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).show()</a:t>
            </a:r>
            <a:b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return this</a:t>
            </a:r>
            <a:br>
              <a:rPr lang="en-US" b="1">
                <a:solidFill>
                  <a:srgbClr val="00008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endParaRPr lang="en-US" altLang="en-US" sz="4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67F65D2-4917-FD49-83AB-EF1C198FD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093" y="112127"/>
            <a:ext cx="5795497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 value: File) {</a:t>
            </a:r>
            <a:br>
              <a:rPr lang="en-US"/>
            </a:br>
            <a:r>
              <a:rPr lang="en-US"/>
              <a:t>    Glide.with(ctx).load(value).into(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Context,value: Uri) {</a:t>
            </a:r>
            <a:br>
              <a:rPr lang="en-US"/>
            </a:br>
            <a:r>
              <a:rPr lang="en-US"/>
              <a:t>    Glide.with(ctx).load(value).into(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ImageView.load(ctx: Context,int: Int) {</a:t>
            </a:r>
            <a:br>
              <a:rPr lang="en-US"/>
            </a:br>
            <a:r>
              <a:rPr lang="en-US"/>
              <a:t>    Glide.with(ctx).load(int).into(</a:t>
            </a:r>
            <a:r>
              <a:rPr lang="en-US" b="1">
                <a:solidFill>
                  <a:srgbClr val="000080"/>
                </a:solidFill>
              </a:rPr>
              <a:t>this</a:t>
            </a:r>
            <a:r>
              <a:rPr lang="en-US"/>
              <a:t>)</a:t>
            </a:r>
            <a:br>
              <a:rPr lang="en-US"/>
            </a:br>
            <a:r>
              <a:rPr lang="en-US"/>
              <a:t>}</a:t>
            </a:r>
            <a:endParaRPr lang="en-US" altLang="en-US" sz="4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6849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7891272" y="471023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cs typeface="B Yekan" panose="00000400000000000000" pitchFamily="2" charset="-78"/>
              </a:rPr>
              <a:t>ListView</a:t>
            </a:r>
            <a:r>
              <a:rPr lang="en-US" sz="2400" dirty="0">
                <a:cs typeface="B Yekan" panose="00000400000000000000" pitchFamily="2" charset="-78"/>
              </a:rPr>
              <a:t> vs </a:t>
            </a:r>
            <a:r>
              <a:rPr lang="en-US" sz="2400" dirty="0" err="1">
                <a:cs typeface="B Yekan" panose="00000400000000000000" pitchFamily="2" charset="-78"/>
              </a:rPr>
              <a:t>GridView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6672" y="1817980"/>
            <a:ext cx="9561576" cy="381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داده های لیستی از منبع آرایه 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دارای یک آداپتور برای فرم دهی اطلاعات برای نمایش</a:t>
            </a: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Yekan" panose="00000400000000000000" pitchFamily="2" charset="-78"/>
              </a:rPr>
              <a:t>داده های خطی در </a:t>
            </a:r>
            <a:r>
              <a:rPr lang="en-US" sz="2000" dirty="0" err="1">
                <a:cs typeface="B Yekan" panose="00000400000000000000" pitchFamily="2" charset="-78"/>
              </a:rPr>
              <a:t>ListView</a:t>
            </a:r>
            <a:r>
              <a:rPr lang="en-US" sz="2000" dirty="0">
                <a:cs typeface="B Yekan" panose="00000400000000000000" pitchFamily="2" charset="-78"/>
              </a:rPr>
              <a:t> </a:t>
            </a:r>
            <a:r>
              <a:rPr lang="fa-IR" sz="2000" dirty="0">
                <a:cs typeface="B Yekan" panose="00000400000000000000" pitchFamily="2" charset="-78"/>
              </a:rPr>
              <a:t> و جدولی در </a:t>
            </a:r>
            <a:r>
              <a:rPr lang="en-US" sz="2000" dirty="0" err="1">
                <a:cs typeface="B Yekan" panose="00000400000000000000" pitchFamily="2" charset="-78"/>
              </a:rPr>
              <a:t>GridView</a:t>
            </a:r>
            <a:endParaRPr lang="en-US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fa-IR" sz="2000" dirty="0">
              <a:cs typeface="B Yekan" panose="00000400000000000000" pitchFamily="2" charset="-78"/>
            </a:endParaRPr>
          </a:p>
          <a:p>
            <a:pPr marL="285750" indent="-285750" algn="r" rtl="1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03751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787" y="600768"/>
            <a:ext cx="2615565" cy="5223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2" y="600768"/>
            <a:ext cx="3048000" cy="560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7360" y="5868542"/>
            <a:ext cx="1947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ListView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3360" y="5909080"/>
            <a:ext cx="1822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7030A0"/>
                </a:solidFill>
              </a:rPr>
              <a:t>GridView</a:t>
            </a:r>
            <a:endParaRPr 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37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624328" y="1386300"/>
            <a:ext cx="666400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GridView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channels_grid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:listSelector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"#E1F5FE"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:columnWidth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"90dp"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:numColumns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auto_fit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:verticalSpacing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:paddingTop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"0dp"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:horizontalSpacing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"5dp"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:stretchMode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:gravity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"center"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:clickable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"true"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:focusable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"false"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"@color/transparent"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165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798064" y="1954800"/>
            <a:ext cx="6250429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ListView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jobs_list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:divider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"@null"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:scrollbars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"none"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:dividerHeight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"6.0sp"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9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26548" y="226603"/>
            <a:ext cx="4233672" cy="791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err="1">
                <a:latin typeface="B Yekan" pitchFamily="2" charset="-78"/>
                <a:cs typeface="B Yekan" pitchFamily="2" charset="-78"/>
              </a:rPr>
              <a:t>شیوه های برنامه نویسی موبایل</a:t>
            </a:r>
            <a:endParaRPr lang="en-US" sz="2400" dirty="0" err="1">
              <a:latin typeface="B Yekan" pitchFamily="2" charset="-78"/>
              <a:cs typeface="B Yekan" pitchFamily="2" charset="-78"/>
            </a:endParaRPr>
          </a:p>
          <a:p>
            <a:pPr algn="ctr"/>
            <a:r>
              <a:rPr lang="en-US" sz="2400" dirty="0" err="1">
                <a:latin typeface="B Yekan" pitchFamily="2" charset="-78"/>
                <a:cs typeface="B Yekan" pitchFamily="2" charset="-78"/>
              </a:rPr>
              <a:t>1- Native</a:t>
            </a:r>
            <a:endParaRPr lang="en-US" sz="2400" dirty="0">
              <a:latin typeface="B Yekan" pitchFamily="2" charset="-78"/>
              <a:cs typeface="B Yekan" pitchFamily="2" charset="-78"/>
            </a:endParaRPr>
          </a:p>
        </p:txBody>
      </p:sp>
      <p:pic>
        <p:nvPicPr>
          <p:cNvPr id="2052" name="Picture 4" descr="Company ios ipad iphone logo technology icon - Social Media Logos Ii Glyph">
            <a:extLst>
              <a:ext uri="{FF2B5EF4-FFF2-40B4-BE49-F238E27FC236}">
                <a16:creationId xmlns:a16="http://schemas.microsoft.com/office/drawing/2014/main" id="{B5520338-06EB-E84A-8821-DE9931F54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170" y="1333938"/>
            <a:ext cx="1601076" cy="16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9C9C3-AC3A-D442-A3DC-832FC5826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695" y="1472445"/>
            <a:ext cx="1262077" cy="1481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1D1B14-DBF6-1448-9B3E-A01C0AB492E8}"/>
              </a:ext>
            </a:extLst>
          </p:cNvPr>
          <p:cNvSpPr txBox="1"/>
          <p:nvPr/>
        </p:nvSpPr>
        <p:spPr>
          <a:xfrm>
            <a:off x="1421146" y="3429000"/>
            <a:ext cx="274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Xcode IDE</a:t>
            </a:r>
          </a:p>
          <a:p>
            <a:r>
              <a:rPr lang="en-US" sz="2400" dirty="0"/>
              <a:t>2- Swift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96594-9D8A-4641-AE80-A2F916332D44}"/>
              </a:ext>
            </a:extLst>
          </p:cNvPr>
          <p:cNvSpPr txBox="1"/>
          <p:nvPr/>
        </p:nvSpPr>
        <p:spPr>
          <a:xfrm>
            <a:off x="7350621" y="3429000"/>
            <a:ext cx="274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Android Studio</a:t>
            </a:r>
          </a:p>
          <a:p>
            <a:r>
              <a:rPr lang="en-US" sz="2400" dirty="0"/>
              <a:t>2- Java or Kotlin</a:t>
            </a:r>
          </a:p>
        </p:txBody>
      </p:sp>
      <p:pic>
        <p:nvPicPr>
          <p:cNvPr id="2054" name="Picture 6" descr="Swift Logo | Logos, Vector logo, Logo pdf">
            <a:extLst>
              <a:ext uri="{FF2B5EF4-FFF2-40B4-BE49-F238E27FC236}">
                <a16:creationId xmlns:a16="http://schemas.microsoft.com/office/drawing/2014/main" id="{5132D53B-5809-5244-A59B-F5C0C53D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48" y="2049516"/>
            <a:ext cx="641132" cy="64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Xcode Icon.png">
            <a:extLst>
              <a:ext uri="{FF2B5EF4-FFF2-40B4-BE49-F238E27FC236}">
                <a16:creationId xmlns:a16="http://schemas.microsoft.com/office/drawing/2014/main" id="{95F4C764-424E-174D-8A74-FF67B7D5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592" y="2064405"/>
            <a:ext cx="657772" cy="65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30033-E658-6143-848F-987C4D5D7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0071" y="2302642"/>
            <a:ext cx="1003363" cy="632372"/>
          </a:xfrm>
          <a:prstGeom prst="rect">
            <a:avLst/>
          </a:prstGeom>
        </p:spPr>
      </p:pic>
      <p:pic>
        <p:nvPicPr>
          <p:cNvPr id="2062" name="Picture 14" descr="File:Kotlin-logo.svg - Wikimedia Commons">
            <a:extLst>
              <a:ext uri="{FF2B5EF4-FFF2-40B4-BE49-F238E27FC236}">
                <a16:creationId xmlns:a16="http://schemas.microsoft.com/office/drawing/2014/main" id="{23304E71-B7F3-9B4B-BFBD-4A2B5F890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818" y="2367010"/>
            <a:ext cx="568004" cy="5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ndroid Studio Png - File:Android Studio icon.svg - Wikimedia Commons">
            <a:extLst>
              <a:ext uri="{FF2B5EF4-FFF2-40B4-BE49-F238E27FC236}">
                <a16:creationId xmlns:a16="http://schemas.microsoft.com/office/drawing/2014/main" id="{E3CC2FBF-BB49-5C42-BD40-3FB15D838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206" y="2367010"/>
            <a:ext cx="568004" cy="56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56A94-4B16-B84A-BEBF-3D442709B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594" y="2302642"/>
            <a:ext cx="686673" cy="7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69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0949" y="243134"/>
            <a:ext cx="10928524" cy="6463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80"/>
                </a:solidFill>
              </a:rPr>
              <a:t>class </a:t>
            </a:r>
            <a:r>
              <a:rPr lang="en-US"/>
              <a:t>TestAdapter(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context</a:t>
            </a:r>
            <a:r>
              <a:rPr lang="en-US"/>
              <a:t>: Context,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: MutableList&lt;String&gt;) : BaseAdapter() {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getCount(): Int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.</a:t>
            </a:r>
            <a:r>
              <a:rPr lang="en-US" b="1">
                <a:solidFill>
                  <a:srgbClr val="660E7A"/>
                </a:solidFill>
              </a:rPr>
              <a:t>size</a:t>
            </a:r>
            <a:br>
              <a:rPr lang="en-US" b="1">
                <a:solidFill>
                  <a:srgbClr val="660E7A"/>
                </a:solidFill>
              </a:rPr>
            </a:br>
            <a:r>
              <a:rPr lang="en-US" b="1">
                <a:solidFill>
                  <a:srgbClr val="660E7A"/>
                </a:solidFill>
              </a:rPr>
              <a:t>    </a:t>
            </a: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getItem(position: Int): String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 b="1">
                <a:solidFill>
                  <a:srgbClr val="660E7A"/>
                </a:solidFill>
              </a:rPr>
              <a:t>items</a:t>
            </a:r>
            <a:r>
              <a:rPr lang="en-US"/>
              <a:t>[position]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getItemId(position: Int): Long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position.toLong()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override fun </a:t>
            </a:r>
            <a:r>
              <a:rPr lang="en-US"/>
              <a:t>getView(position: Int, p1: View?, p2: ViewGroup?): View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/>
              <a:t>rowView: View =</a:t>
            </a:r>
            <a:br>
              <a:rPr lang="en-US"/>
            </a:br>
            <a:r>
              <a:rPr lang="en-US"/>
              <a:t>            LayoutInflater.from(</a:t>
            </a:r>
            <a:r>
              <a:rPr lang="en-US" b="1">
                <a:solidFill>
                  <a:srgbClr val="660E7A"/>
                </a:solidFill>
              </a:rPr>
              <a:t>context</a:t>
            </a:r>
            <a:r>
              <a:rPr lang="en-US"/>
              <a:t>).inflate(R.layout.</a:t>
            </a:r>
            <a:r>
              <a:rPr lang="en-US" i="1">
                <a:solidFill>
                  <a:srgbClr val="660E7A"/>
                </a:solidFill>
              </a:rPr>
              <a:t>channels_list_item</a:t>
            </a:r>
            <a:r>
              <a:rPr lang="en-US"/>
              <a:t>, p2, </a:t>
            </a:r>
            <a:r>
              <a:rPr lang="en-US" b="1">
                <a:solidFill>
                  <a:srgbClr val="000080"/>
                </a:solidFill>
              </a:rPr>
              <a:t>false</a:t>
            </a:r>
            <a:r>
              <a:rPr lang="en-US"/>
              <a:t>)</a:t>
            </a:r>
            <a:br>
              <a:rPr lang="en-US"/>
            </a:br>
            <a:br>
              <a:rPr lang="en-US"/>
            </a:br>
            <a:r>
              <a:rPr lang="en-US"/>
              <a:t>        rowView.findViewById&lt;TextView&gt;(R.id.</a:t>
            </a:r>
            <a:r>
              <a:rPr lang="en-US" i="1">
                <a:solidFill>
                  <a:srgbClr val="660E7A"/>
                </a:solidFill>
              </a:rPr>
              <a:t>channelName</a:t>
            </a:r>
            <a:r>
              <a:rPr lang="en-US"/>
              <a:t>).</a:t>
            </a:r>
            <a:r>
              <a:rPr lang="en-US" i="1">
                <a:solidFill>
                  <a:srgbClr val="660E7A"/>
                </a:solidFill>
              </a:rPr>
              <a:t>text </a:t>
            </a:r>
            <a:r>
              <a:rPr lang="en-US"/>
              <a:t>= getItem(p0)</a:t>
            </a:r>
            <a:br>
              <a:rPr lang="en-US"/>
            </a:b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rowView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r>
              <a:rPr lang="en-US"/>
              <a:t>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Adapter</a:t>
            </a:r>
            <a:endParaRPr lang="en-US" sz="2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2317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Adapter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515B4-391E-5C4B-A458-EEFC11D7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5" y="1974850"/>
            <a:ext cx="8318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8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46219" y="1067106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DTO – Data Class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7C40D-3ED3-4147-A0E1-8E94B7E7B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99" y="4465484"/>
            <a:ext cx="542213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80"/>
                </a:solidFill>
              </a:rPr>
              <a:t>data class </a:t>
            </a:r>
            <a:r>
              <a:rPr lang="en-US" sz="2000"/>
              <a:t>UserEntity (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name </a:t>
            </a:r>
            <a:r>
              <a:rPr lang="en-US" sz="2000"/>
              <a:t>:String?,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family</a:t>
            </a:r>
            <a:r>
              <a:rPr lang="en-US" sz="2000"/>
              <a:t>:String ,</a:t>
            </a:r>
            <a:br>
              <a:rPr lang="en-US" sz="2000"/>
            </a:br>
            <a:r>
              <a:rPr lang="en-US" sz="2000"/>
              <a:t>    </a:t>
            </a:r>
            <a:r>
              <a:rPr lang="en-US" sz="2000" b="1">
                <a:solidFill>
                  <a:srgbClr val="000080"/>
                </a:solidFill>
              </a:rPr>
              <a:t>val </a:t>
            </a:r>
            <a:r>
              <a:rPr lang="en-US" sz="2000" b="1">
                <a:solidFill>
                  <a:srgbClr val="660E7A"/>
                </a:solidFill>
              </a:rPr>
              <a:t>mobile</a:t>
            </a:r>
            <a:r>
              <a:rPr lang="en-US" sz="2000"/>
              <a:t>:String</a:t>
            </a:r>
            <a:br>
              <a:rPr lang="en-US" sz="2000"/>
            </a:br>
            <a:r>
              <a:rPr lang="en-US" sz="200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9F734-1678-1441-92E4-B9D51E239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99" y="374280"/>
            <a:ext cx="5422132" cy="373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7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3075" name="Picture 3" descr="http://cdn.arstechnica.net/wp-content/uploads/2015/03/mobile-drawer-shot-copy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52" y="1380745"/>
            <a:ext cx="2505666" cy="433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6696" y="1965960"/>
            <a:ext cx="10433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با عمل </a:t>
            </a:r>
            <a:r>
              <a:rPr lang="en-US" sz="2400">
                <a:cs typeface="B Yekan" panose="00000400000000000000" pitchFamily="2" charset="-78"/>
              </a:rPr>
              <a:t>Swipe </a:t>
            </a:r>
            <a:r>
              <a:rPr lang="fa-IR" sz="2400">
                <a:cs typeface="B Yekan" panose="00000400000000000000" pitchFamily="2" charset="-78"/>
              </a:rPr>
              <a:t> از سمت راست یا چپ نمایان می شود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جایگزین منو در نسخه های جدیدتر اندروید</a:t>
            </a:r>
            <a:endParaRPr lang="fa-IR" sz="2400" dirty="0">
              <a:cs typeface="B Yeka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>
                <a:cs typeface="B Yekan" panose="00000400000000000000" pitchFamily="2" charset="-78"/>
              </a:rPr>
              <a:t>یکی از المنت های معمول در طراحی ماتریال</a:t>
            </a:r>
          </a:p>
        </p:txBody>
      </p:sp>
    </p:spTree>
    <p:extLst>
      <p:ext uri="{BB962C8B-B14F-4D97-AF65-F5344CB8AC3E}">
        <p14:creationId xmlns:p14="http://schemas.microsoft.com/office/powerpoint/2010/main" val="633690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5385" y="2161983"/>
            <a:ext cx="10709983" cy="4216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android.support.v4.widget.DrawerLayout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"http://schemas.android.com/apk/res/android"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"http://schemas.android.com/tools"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"#ffb171"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:layout_width=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"300dp"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:layout_height=</a:t>
            </a: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"match_parent"</a:t>
            </a:r>
            <a:b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:layout_gravity=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"right"</a:t>
            </a:r>
            <a:b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:background=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"#ffffff"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RelativeLayout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android.support.v4.widget.DrawerLayout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18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534656" y="800207"/>
            <a:ext cx="3410712" cy="580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Navigation Drawer</a:t>
            </a:r>
            <a:endParaRPr lang="en-US" sz="100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A2CD4-DFE4-0A4F-890B-80E35B583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47" y="1910832"/>
            <a:ext cx="6248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92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016670" y="1357528"/>
            <a:ext cx="5920774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}).start();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16670" y="3588663"/>
            <a:ext cx="5920773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Thread(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//get from webservice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runOnUiThread(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Runnable()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txt1.setText(</a:t>
            </a:r>
            <a:r>
              <a:rPr lang="en-US" altLang="en-US" b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"Thread!!"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}).start();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14FF-2E4C-C043-920E-0F471769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5" y="1994528"/>
            <a:ext cx="5651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72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1026" name="Picture 2" descr="Android Handler - Background Thread Communicate with UI thread">
            <a:extLst>
              <a:ext uri="{FF2B5EF4-FFF2-40B4-BE49-F238E27FC236}">
                <a16:creationId xmlns:a16="http://schemas.microsoft.com/office/drawing/2014/main" id="{8421DF4A-8087-5A48-9676-4AD7145C8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60" y="1300912"/>
            <a:ext cx="8491660" cy="515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41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Threads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2050" name="Picture 2" descr="Thread handling android (P1). 1. How many types of thread? 2. How to… | by  Xuân Lộc Lê | Culi Tech Viet | Medium">
            <a:extLst>
              <a:ext uri="{FF2B5EF4-FFF2-40B4-BE49-F238E27FC236}">
                <a16:creationId xmlns:a16="http://schemas.microsoft.com/office/drawing/2014/main" id="{F588BCB2-0E75-3B44-A8D8-925C29367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49" y="1209076"/>
            <a:ext cx="8348226" cy="52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841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Android ANR</a:t>
            </a:r>
            <a:endParaRPr lang="en-US" sz="2400" dirty="0">
              <a:cs typeface="B Yekan" panose="00000400000000000000" pitchFamily="2" charset="-78"/>
            </a:endParaRPr>
          </a:p>
        </p:txBody>
      </p:sp>
      <p:pic>
        <p:nvPicPr>
          <p:cNvPr id="3074" name="Picture 2" descr="The most actionable way to detect and fix Android ANRs | Bugsnag Blog">
            <a:extLst>
              <a:ext uri="{FF2B5EF4-FFF2-40B4-BE49-F238E27FC236}">
                <a16:creationId xmlns:a16="http://schemas.microsoft.com/office/drawing/2014/main" id="{F018D9BD-B18D-0E49-BCCC-3622F489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27" y="2324379"/>
            <a:ext cx="6796532" cy="327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25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26548" y="226603"/>
            <a:ext cx="4233672" cy="7914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 err="1">
                <a:latin typeface="B Yekan" pitchFamily="2" charset="-78"/>
                <a:cs typeface="B Yekan" pitchFamily="2" charset="-78"/>
              </a:rPr>
              <a:t>شیوه های برنامه نویسی موبایل</a:t>
            </a:r>
            <a:endParaRPr lang="en-US" sz="2400" dirty="0" err="1">
              <a:latin typeface="B Yekan" pitchFamily="2" charset="-78"/>
              <a:cs typeface="B Yekan" pitchFamily="2" charset="-78"/>
            </a:endParaRPr>
          </a:p>
          <a:p>
            <a:pPr algn="ctr"/>
            <a:r>
              <a:rPr lang="en-US" sz="2400" dirty="0">
                <a:latin typeface="B Yekan" pitchFamily="2" charset="-78"/>
                <a:cs typeface="B Yekan" pitchFamily="2" charset="-78"/>
              </a:rPr>
              <a:t>2- Cross platform</a:t>
            </a:r>
          </a:p>
        </p:txBody>
      </p:sp>
      <p:pic>
        <p:nvPicPr>
          <p:cNvPr id="3074" name="Picture 2" descr="We install Flutter on OSX">
            <a:extLst>
              <a:ext uri="{FF2B5EF4-FFF2-40B4-BE49-F238E27FC236}">
                <a16:creationId xmlns:a16="http://schemas.microsoft.com/office/drawing/2014/main" id="{F583908B-21F3-024B-958F-D96EDE06E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95" y="2547883"/>
            <a:ext cx="2963164" cy="14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act Native Development - React Native Logo Png (480x263), Png Download">
            <a:extLst>
              <a:ext uri="{FF2B5EF4-FFF2-40B4-BE49-F238E27FC236}">
                <a16:creationId xmlns:a16="http://schemas.microsoft.com/office/drawing/2014/main" id="{2E8FBF33-27EB-954B-987D-B50C887C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84015"/>
            <a:ext cx="2827283" cy="154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MT Development - Xamarin - RealWear">
            <a:extLst>
              <a:ext uri="{FF2B5EF4-FFF2-40B4-BE49-F238E27FC236}">
                <a16:creationId xmlns:a16="http://schemas.microsoft.com/office/drawing/2014/main" id="{3FDF5924-BB31-0445-89DF-66F1B1BC7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424" y="2781149"/>
            <a:ext cx="2385848" cy="13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923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59209" y="1766452"/>
            <a:ext cx="10918416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URL(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GET_URL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con =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obj.openConnection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con.setRequestMethod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"GET"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con.setRequestProperty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"User-Agent"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"Mozilla/5.0"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con.getResponseCode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HttpURLConnection.HTTP_OK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BufferedReader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InputStreamReader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con.getInputStream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String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response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StringBuffer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in.readLine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!=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response.append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System.</a:t>
            </a:r>
            <a:r>
              <a:rPr kumimoji="0" lang="en-US" altLang="en-US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.println(response.toString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090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5930" y="1554480"/>
            <a:ext cx="761238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/>
              <a:t>{</a:t>
            </a:r>
            <a:br>
              <a:rPr lang="mr-IN"/>
            </a:br>
            <a:r>
              <a:rPr lang="mr-IN"/>
              <a:t>    </a:t>
            </a:r>
            <a:r>
              <a:rPr lang="mr-IN" b="1">
                <a:solidFill>
                  <a:srgbClr val="008000"/>
                </a:solidFill>
                <a:effectLst/>
              </a:rPr>
              <a:t>"name"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"ali"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"name_khanevadegi"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"asghari"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"daraeiha"</a:t>
            </a:r>
            <a:r>
              <a:rPr lang="mr-IN"/>
              <a:t>: [</a:t>
            </a:r>
            <a:br>
              <a:rPr lang="mr-IN"/>
            </a:br>
            <a:r>
              <a:rPr lang="mr-IN"/>
              <a:t>    {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"onvaan"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"tasmim e kobra"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"author"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"nemidunam!"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"type"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"book"</a:t>
            </a:r>
            <a:br>
              <a:rPr lang="mr-IN" b="1">
                <a:solidFill>
                  <a:srgbClr val="008000"/>
                </a:solidFill>
                <a:effectLst/>
              </a:rPr>
            </a:br>
            <a:r>
              <a:rPr lang="mr-IN" b="1">
                <a:solidFill>
                  <a:srgbClr val="008000"/>
                </a:solidFill>
                <a:effectLst/>
              </a:rPr>
              <a:t>    </a:t>
            </a:r>
            <a:r>
              <a:rPr lang="mr-IN"/>
              <a:t>},</a:t>
            </a:r>
            <a:br>
              <a:rPr lang="mr-IN"/>
            </a:br>
            <a:r>
              <a:rPr lang="mr-IN"/>
              <a:t>    {</a:t>
            </a:r>
            <a:br>
              <a:rPr lang="mr-IN"/>
            </a:br>
            <a:r>
              <a:rPr lang="mr-IN"/>
              <a:t>        </a:t>
            </a:r>
            <a:r>
              <a:rPr lang="mr-IN" b="1">
                <a:solidFill>
                  <a:srgbClr val="008000"/>
                </a:solidFill>
                <a:effectLst/>
              </a:rPr>
              <a:t>"onvaan"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"Galaxy s7"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"weight"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"170gr"</a:t>
            </a:r>
            <a:r>
              <a:rPr lang="mr-IN"/>
              <a:t>,</a:t>
            </a:r>
            <a:br>
              <a:rPr lang="mr-IN"/>
            </a:br>
            <a:r>
              <a:rPr lang="mr-IN"/>
              <a:t>            </a:t>
            </a:r>
            <a:r>
              <a:rPr lang="mr-IN" b="1">
                <a:solidFill>
                  <a:srgbClr val="008000"/>
                </a:solidFill>
                <a:effectLst/>
              </a:rPr>
              <a:t>"type"</a:t>
            </a:r>
            <a:r>
              <a:rPr lang="mr-IN"/>
              <a:t>:</a:t>
            </a:r>
            <a:r>
              <a:rPr lang="mr-IN" b="1">
                <a:solidFill>
                  <a:srgbClr val="008000"/>
                </a:solidFill>
                <a:effectLst/>
              </a:rPr>
              <a:t>"SmartPhone"</a:t>
            </a:r>
            <a:br>
              <a:rPr lang="mr-IN" b="1">
                <a:solidFill>
                  <a:srgbClr val="008000"/>
                </a:solidFill>
                <a:effectLst/>
              </a:rPr>
            </a:br>
            <a:r>
              <a:rPr lang="mr-IN" b="1">
                <a:solidFill>
                  <a:srgbClr val="008000"/>
                </a:solidFill>
                <a:effectLst/>
              </a:rPr>
              <a:t>    </a:t>
            </a:r>
            <a:r>
              <a:rPr lang="mr-IN"/>
              <a:t>}   </a:t>
            </a:r>
            <a:br>
              <a:rPr lang="mr-IN"/>
            </a:br>
            <a:r>
              <a:rPr lang="mr-IN"/>
              <a:t>    ]</a:t>
            </a:r>
            <a:br>
              <a:rPr lang="mr-IN"/>
            </a:br>
            <a:r>
              <a:rPr lang="mr-IN"/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31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407014"/>
            <a:ext cx="4334350" cy="714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Parsing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04567" y="2336152"/>
            <a:ext cx="7571303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query = response.getString(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"query"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JSONObject query_obj =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JSONObject(query);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results = query_obj.getString(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"results"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4567" y="3827514"/>
            <a:ext cx="7760677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JSONArray</a:t>
            </a:r>
            <a:r>
              <a:rPr lang="en-US" dirty="0"/>
              <a:t> </a:t>
            </a:r>
            <a:r>
              <a:rPr lang="en-US" dirty="0" err="1"/>
              <a:t>jsonarray</a:t>
            </a:r>
            <a:r>
              <a:rPr lang="en-US" dirty="0"/>
              <a:t> = new </a:t>
            </a:r>
            <a:r>
              <a:rPr lang="en-US" dirty="0" err="1"/>
              <a:t>JSONArray</a:t>
            </a:r>
            <a:r>
              <a:rPr lang="en-US" dirty="0"/>
              <a:t>(</a:t>
            </a:r>
            <a:r>
              <a:rPr lang="en-US" dirty="0" err="1"/>
              <a:t>jsonStr</a:t>
            </a:r>
            <a:r>
              <a:rPr lang="en-US" dirty="0"/>
              <a:t>);</a:t>
            </a:r>
          </a:p>
          <a:p>
            <a:r>
              <a:rPr lang="en-US" dirty="0"/>
              <a:t>for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jsonarray.length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</a:t>
            </a:r>
            <a:r>
              <a:rPr lang="en-US" dirty="0" err="1"/>
              <a:t>JSONObject</a:t>
            </a:r>
            <a:r>
              <a:rPr lang="en-US" dirty="0"/>
              <a:t> </a:t>
            </a:r>
            <a:r>
              <a:rPr lang="en-US" dirty="0" err="1"/>
              <a:t>jsonobject</a:t>
            </a:r>
            <a:r>
              <a:rPr lang="en-US" dirty="0"/>
              <a:t> = </a:t>
            </a:r>
            <a:r>
              <a:rPr lang="en-US" dirty="0" err="1"/>
              <a:t>jsonarray.getJSONObject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  String name = </a:t>
            </a:r>
            <a:r>
              <a:rPr lang="en-US" dirty="0" err="1"/>
              <a:t>jsonobject.getString</a:t>
            </a:r>
            <a:r>
              <a:rPr lang="en-US" dirty="0"/>
              <a:t>("name");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73404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9832" y="407015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cs typeface="B Yekan" panose="00000400000000000000" pitchFamily="2" charset="-78"/>
              </a:rPr>
              <a:t>AsyncHttpClient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99532" y="1606298"/>
            <a:ext cx="10099303" cy="3416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/>
              <a:t>AsyncHttpClient client = </a:t>
            </a:r>
            <a:r>
              <a:rPr lang="en-US" b="1">
                <a:solidFill>
                  <a:srgbClr val="000080"/>
                </a:solidFill>
                <a:effectLst/>
              </a:rPr>
              <a:t>new </a:t>
            </a:r>
            <a:r>
              <a:rPr lang="en-US"/>
              <a:t>AsyncHttpClient() ;</a:t>
            </a:r>
            <a:br>
              <a:rPr lang="en-US"/>
            </a:br>
            <a:r>
              <a:rPr lang="en-US"/>
              <a:t>client.post(</a:t>
            </a:r>
            <a:r>
              <a:rPr lang="en-US" b="1">
                <a:solidFill>
                  <a:srgbClr val="008000"/>
                </a:solidFill>
                <a:effectLst/>
              </a:rPr>
              <a:t>""</a:t>
            </a:r>
            <a:r>
              <a:rPr lang="en-US"/>
              <a:t>, </a:t>
            </a:r>
            <a:r>
              <a:rPr lang="en-US" b="1">
                <a:solidFill>
                  <a:srgbClr val="000080"/>
                </a:solidFill>
                <a:effectLst/>
              </a:rPr>
              <a:t>new </a:t>
            </a:r>
            <a:r>
              <a:rPr lang="en-US"/>
              <a:t>TextHttpResponseHandler() {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  <a:effectLst/>
              </a:rPr>
              <a:t>@Override</a:t>
            </a:r>
            <a:br>
              <a:rPr lang="en-US">
                <a:solidFill>
                  <a:srgbClr val="808000"/>
                </a:solidFill>
                <a:effectLst/>
              </a:rPr>
            </a:br>
            <a:r>
              <a:rPr lang="en-US">
                <a:solidFill>
                  <a:srgbClr val="808000"/>
                </a:solidFill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public void </a:t>
            </a:r>
            <a:r>
              <a:rPr lang="en-US"/>
              <a:t>onFailure(</a:t>
            </a:r>
            <a:r>
              <a:rPr lang="en-US" b="1">
                <a:solidFill>
                  <a:srgbClr val="000080"/>
                </a:solidFill>
                <a:effectLst/>
              </a:rPr>
              <a:t>int </a:t>
            </a:r>
            <a:r>
              <a:rPr lang="en-US"/>
              <a:t>statusCode, Header[] headers, String responseString, Throwable throwable) {</a:t>
            </a:r>
            <a:br>
              <a:rPr lang="en-US"/>
            </a:br>
            <a:r>
              <a:rPr lang="en-US"/>
              <a:t>            </a:t>
            </a:r>
            <a:r>
              <a:rPr lang="en-US" i="1">
                <a:solidFill>
                  <a:srgbClr val="808080"/>
                </a:solidFill>
                <a:effectLst/>
              </a:rPr>
              <a:t>//on response code</a:t>
            </a:r>
            <a:br>
              <a:rPr lang="en-US" i="1">
                <a:solidFill>
                  <a:srgbClr val="808080"/>
                </a:solidFill>
                <a:effectLst/>
              </a:rPr>
            </a:br>
            <a:r>
              <a:rPr lang="en-US" i="1">
                <a:solidFill>
                  <a:srgbClr val="808080"/>
                </a:solidFill>
                <a:effectLst/>
              </a:rPr>
              <a:t>    </a:t>
            </a:r>
            <a:r>
              <a:rPr lang="en-US"/>
              <a:t>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  <a:effectLst/>
              </a:rPr>
              <a:t>@Override</a:t>
            </a:r>
            <a:br>
              <a:rPr lang="en-US">
                <a:solidFill>
                  <a:srgbClr val="808000"/>
                </a:solidFill>
                <a:effectLst/>
              </a:rPr>
            </a:br>
            <a:r>
              <a:rPr lang="en-US">
                <a:solidFill>
                  <a:srgbClr val="808000"/>
                </a:solidFill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public void </a:t>
            </a:r>
            <a:r>
              <a:rPr lang="en-US"/>
              <a:t>onSuccess(</a:t>
            </a:r>
            <a:r>
              <a:rPr lang="en-US" b="1">
                <a:solidFill>
                  <a:srgbClr val="000080"/>
                </a:solidFill>
                <a:effectLst/>
              </a:rPr>
              <a:t>int </a:t>
            </a:r>
            <a:r>
              <a:rPr lang="en-US"/>
              <a:t>statusCode, Header[] headers, String responseString) {</a:t>
            </a:r>
            <a:br>
              <a:rPr lang="en-US"/>
            </a:br>
            <a:r>
              <a:rPr lang="en-US"/>
              <a:t>        </a:t>
            </a:r>
            <a:r>
              <a:rPr lang="en-US" i="1">
                <a:solidFill>
                  <a:srgbClr val="808080"/>
                </a:solidFill>
                <a:effectLst/>
              </a:rPr>
              <a:t>//on failure codes</a:t>
            </a:r>
            <a:br>
              <a:rPr lang="en-US" i="1">
                <a:solidFill>
                  <a:srgbClr val="808080"/>
                </a:solidFill>
                <a:effectLst/>
              </a:rPr>
            </a:br>
            <a:r>
              <a:rPr lang="en-US" i="1">
                <a:solidFill>
                  <a:srgbClr val="808080"/>
                </a:solidFill>
                <a:effectLst/>
              </a:rPr>
              <a:t>    </a:t>
            </a:r>
            <a:r>
              <a:rPr lang="en-US"/>
              <a:t>}</a:t>
            </a:r>
            <a:br>
              <a:rPr lang="en-US"/>
            </a:br>
            <a:r>
              <a:rPr lang="en-US"/>
              <a:t>}) ;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26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346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Parsing</a:t>
            </a:r>
          </a:p>
          <a:p>
            <a:pPr algn="ctr"/>
            <a:r>
              <a:rPr 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GSON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0070" y="1549165"/>
            <a:ext cx="73454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compile 'com.google.code.gson:gson:2.8.2'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020070" y="2256992"/>
            <a:ext cx="734545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http://www.jsonschema2pojo.org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66680" y="4158183"/>
            <a:ext cx="1143482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/>
              <a:t>Gson gson = </a:t>
            </a:r>
            <a:r>
              <a:rPr lang="en-US" sz="2200" b="1">
                <a:solidFill>
                  <a:srgbClr val="000080"/>
                </a:solidFill>
                <a:effectLst/>
              </a:rPr>
              <a:t>new </a:t>
            </a:r>
            <a:r>
              <a:rPr lang="en-US" sz="2200"/>
              <a:t>Gson();</a:t>
            </a:r>
            <a:br>
              <a:rPr lang="en-US" sz="2200"/>
            </a:br>
            <a:r>
              <a:rPr lang="en-US" sz="2200"/>
              <a:t>YahooWeather </a:t>
            </a:r>
            <a:r>
              <a:rPr lang="en-US" sz="2200">
                <a:effectLst/>
              </a:rPr>
              <a:t>weather</a:t>
            </a:r>
            <a:r>
              <a:rPr lang="en-US" sz="2200"/>
              <a:t> = gson.fromJson(serverResponse, </a:t>
            </a:r>
            <a:r>
              <a:rPr lang="en-US" sz="2200" b="1"/>
              <a:t>YahooWeather.</a:t>
            </a:r>
            <a:r>
              <a:rPr lang="en-US" sz="2200" b="1">
                <a:solidFill>
                  <a:srgbClr val="000080"/>
                </a:solidFill>
                <a:effectLst/>
              </a:rPr>
              <a:t>class</a:t>
            </a:r>
            <a:r>
              <a:rPr lang="en-US" sz="2200"/>
              <a:t>);</a:t>
            </a:r>
            <a:br>
              <a:rPr lang="en-US" sz="2200"/>
            </a:br>
            <a:r>
              <a:rPr lang="en-US" sz="2200"/>
              <a:t>String temp = </a:t>
            </a:r>
            <a:r>
              <a:rPr lang="en-US" sz="2200">
                <a:effectLst/>
              </a:rPr>
              <a:t>weather</a:t>
            </a:r>
            <a:r>
              <a:rPr lang="en-US" sz="2200"/>
              <a:t>.getQuery().getResults().getChannel().getItem().getCondition().getTemp();</a:t>
            </a:r>
            <a:endParaRPr lang="en-US" sz="22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15050" y="2780212"/>
            <a:ext cx="2250474" cy="1757498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2614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702458" y="346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 Systems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177" y="3987916"/>
            <a:ext cx="43851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https://backtory.com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132319" y="3056992"/>
            <a:ext cx="395343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>
                <a:cs typeface="B Yekan" panose="00000400000000000000" pitchFamily="2" charset="-78"/>
              </a:rPr>
              <a:t>مدیریت کاربران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ثبت نام، لاگین، فراموشی رمز عبور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ذخیره اطلاعات کاربران</a:t>
            </a:r>
          </a:p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ارسال نوتیفیکیشن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176" y="1703987"/>
            <a:ext cx="438513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/>
              <a:t>http://www.mocky.io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132319" y="1471942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شبیه سازی وب سرویس </a:t>
            </a:r>
            <a:r>
              <a:rPr lang="en-US" sz="2000" dirty="0">
                <a:cs typeface="B Yekan" panose="00000400000000000000" pitchFamily="2" charset="-78"/>
              </a:rPr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1176640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65162" y="261497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WebService Systems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369" y="2883988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http://www.omdbapi.com/?t=gladiator&amp;apikey=70ad462a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4110" y="1912451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جستجو در </a:t>
            </a:r>
            <a:r>
              <a:rPr lang="en-US" sz="2000" dirty="0">
                <a:cs typeface="B Yekan" panose="00000400000000000000" pitchFamily="2" charset="-78"/>
              </a:rPr>
              <a:t>IMDB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369" y="3376305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https://developer.yahoo.com/weather/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14110" y="2557266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آب و هوای یاهو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6955" y="3904506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https://aladhan.com/prayer-times-api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65164" y="3299777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اوقات شرعی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6960" y="4392496"/>
            <a:ext cx="574063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IRANSans Light" charset="0"/>
                <a:ea typeface="IRANSans Light" charset="0"/>
                <a:cs typeface="IRANSans Light" charset="0"/>
              </a:rPr>
              <a:t>https://maps.googleapis.com/maps/api/geocode/json?address=%D9%85%DB%8C%D8%AF%D8%A7%D9%86%20%D9%88%D9%86%DA%A9&amp;key=AIzaSyAP6LBIjs0GMhtjcdKz8fkaR-RkFeuGykI&amp;callback=initialize</a:t>
            </a:r>
            <a:endParaRPr lang="en-US" dirty="0">
              <a:solidFill>
                <a:schemeClr val="tx2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65163" y="4137575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سرویس تبدیل آدرس به موقعیت</a:t>
            </a:r>
            <a:endParaRPr lang="en-US" sz="2000" dirty="0">
              <a:cs typeface="B Yeka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6956" y="5744336"/>
            <a:ext cx="57406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IRANSans Light" charset="0"/>
                <a:ea typeface="IRANSans Light" charset="0"/>
                <a:cs typeface="IRANSans Light" charset="0"/>
              </a:rPr>
              <a:t>http://www.bing.com/HPImageArchive.aspx?format=js&amp;idx=0&amp;n=1&amp;mkt=en-Us</a:t>
            </a:r>
            <a:endParaRPr lang="en-US" dirty="0">
              <a:solidFill>
                <a:schemeClr val="tx2"/>
              </a:solidFill>
              <a:latin typeface="IRANSans Light" charset="0"/>
              <a:ea typeface="IRANSans Light" charset="0"/>
              <a:cs typeface="IRAN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65161" y="5592825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تصویر </a:t>
            </a:r>
            <a:r>
              <a:rPr lang="en-US" sz="2000" dirty="0">
                <a:cs typeface="B Yekan" panose="00000400000000000000" pitchFamily="2" charset="-78"/>
              </a:rPr>
              <a:t>wallpaper</a:t>
            </a:r>
            <a:r>
              <a:rPr lang="fa-IR" sz="2000" dirty="0">
                <a:cs typeface="B Yekan" panose="00000400000000000000" pitchFamily="2" charset="-78"/>
              </a:rPr>
              <a:t> روزانه سایت </a:t>
            </a:r>
            <a:r>
              <a:rPr lang="en-US" sz="2000" dirty="0">
                <a:cs typeface="B Yekan" panose="00000400000000000000" pitchFamily="2" charset="-78"/>
              </a:rPr>
              <a:t>bing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8D68F-AB97-9947-B913-1DEF5990AB1B}"/>
              </a:ext>
            </a:extLst>
          </p:cNvPr>
          <p:cNvSpPr/>
          <p:nvPr/>
        </p:nvSpPr>
        <p:spPr>
          <a:xfrm>
            <a:off x="355369" y="2289053"/>
            <a:ext cx="574063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/>
              <a:t>https://api.ipdata.co/?api-key=19344ff6b36b81dbe0633a048669b267a089fe9aa98f1bb6bef3df2b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B36EA-05E8-F14C-8469-2E2DAEE021FB}"/>
              </a:ext>
            </a:extLst>
          </p:cNvPr>
          <p:cNvSpPr txBox="1"/>
          <p:nvPr/>
        </p:nvSpPr>
        <p:spPr>
          <a:xfrm>
            <a:off x="6865162" y="1267636"/>
            <a:ext cx="395343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r" defTabSz="914400" rtl="1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a-IR" sz="2000" dirty="0">
                <a:cs typeface="B Yekan" panose="00000400000000000000" pitchFamily="2" charset="-78"/>
              </a:rPr>
              <a:t>اطلاعات </a:t>
            </a:r>
            <a:r>
              <a:rPr lang="en-US" sz="2000" dirty="0">
                <a:cs typeface="B Yekan" panose="00000400000000000000" pitchFamily="2" charset="-78"/>
              </a:rPr>
              <a:t>IP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5602C-5E66-254B-B3EA-57665E684AF7}"/>
              </a:ext>
            </a:extLst>
          </p:cNvPr>
          <p:cNvSpPr/>
          <p:nvPr/>
        </p:nvSpPr>
        <p:spPr>
          <a:xfrm>
            <a:off x="326957" y="464847"/>
            <a:ext cx="57406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8000"/>
                </a:solidFill>
              </a:rPr>
              <a:t>https://pixabay.com/api/?key=14649220-5ae78e4612f86b869152790a4&amp;q=rainbow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F001A3-E7AE-4845-B47F-3F9312EF3253}"/>
              </a:ext>
            </a:extLst>
          </p:cNvPr>
          <p:cNvSpPr/>
          <p:nvPr/>
        </p:nvSpPr>
        <p:spPr>
          <a:xfrm>
            <a:off x="355369" y="1829328"/>
            <a:ext cx="57406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https://github.com/toddmotto/public-apis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55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 Handling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C0338-BAA9-4744-8A27-69A740718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44" y="2103352"/>
            <a:ext cx="11293311" cy="3311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A555F-34EA-9849-99DB-AB555040CB8B}"/>
              </a:ext>
            </a:extLst>
          </p:cNvPr>
          <p:cNvSpPr/>
          <p:nvPr/>
        </p:nvSpPr>
        <p:spPr>
          <a:xfrm>
            <a:off x="1254520" y="1258811"/>
            <a:ext cx="3989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80"/>
                </a:solidFill>
                <a:effectLst/>
              </a:rPr>
              <a:t>throw </a:t>
            </a:r>
            <a:r>
              <a:rPr lang="en-US"/>
              <a:t>Exception(</a:t>
            </a:r>
            <a:r>
              <a:rPr lang="en-US" b="1">
                <a:solidFill>
                  <a:srgbClr val="008000"/>
                </a:solidFill>
                <a:effectLst/>
              </a:rPr>
              <a:t>"Hey, I am testing it"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7077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6144" y="195510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Timber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A555F-34EA-9849-99DB-AB555040CB8B}"/>
              </a:ext>
            </a:extLst>
          </p:cNvPr>
          <p:cNvSpPr/>
          <p:nvPr/>
        </p:nvSpPr>
        <p:spPr>
          <a:xfrm>
            <a:off x="1254520" y="1258811"/>
            <a:ext cx="419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80"/>
                </a:solidFill>
                <a:effectLst/>
              </a:rPr>
              <a:t>https://github.com/JakeWharton/timber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3ABC9-9DEF-9B48-9882-BB6705FE0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32" y="1916164"/>
            <a:ext cx="4845689" cy="41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1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SwipeRefreshLayout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B0CBA-BD6E-1D43-9764-A5BAAA0A0CB7}"/>
              </a:ext>
            </a:extLst>
          </p:cNvPr>
          <p:cNvSpPr/>
          <p:nvPr/>
        </p:nvSpPr>
        <p:spPr>
          <a:xfrm>
            <a:off x="322960" y="1590585"/>
            <a:ext cx="799894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</a:rPr>
              <a:t>"androidx.swiperefreshlayout:swiperefreshlayout:1.1.0"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AC367-DD60-4142-8AF3-34C08886C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0" y="2274158"/>
            <a:ext cx="5998691" cy="40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7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529584" y="630936"/>
            <a:ext cx="5120640" cy="1847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>
                <a:cs typeface="B Yekan" panose="00000400000000000000" pitchFamily="2" charset="-78"/>
              </a:rPr>
              <a:t>ابزارهای مورد نیاز برای برنامه نویسی </a:t>
            </a:r>
            <a:r>
              <a:rPr lang="en-US" sz="3200" dirty="0">
                <a:cs typeface="B Yekan" panose="00000400000000000000" pitchFamily="2" charset="-78"/>
              </a:rPr>
              <a:t> Native </a:t>
            </a:r>
            <a:r>
              <a:rPr lang="fa-IR" sz="3200" dirty="0">
                <a:cs typeface="B Yekan" panose="00000400000000000000" pitchFamily="2" charset="-78"/>
              </a:rPr>
              <a:t>اندروید</a:t>
            </a:r>
            <a:endParaRPr lang="en-US" sz="3200" dirty="0"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176" y="3126129"/>
            <a:ext cx="1043330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IDE ( </a:t>
            </a:r>
            <a:r>
              <a:rPr lang="en-US" sz="2400" dirty="0" err="1">
                <a:cs typeface="B Yekan" panose="00000400000000000000" pitchFamily="2" charset="-78"/>
              </a:rPr>
              <a:t>eclips</a:t>
            </a:r>
            <a:r>
              <a:rPr lang="en-US" sz="2400" dirty="0">
                <a:cs typeface="B Yekan" panose="00000400000000000000" pitchFamily="2" charset="-78"/>
              </a:rPr>
              <a:t> , </a:t>
            </a:r>
            <a:r>
              <a:rPr lang="en-US" sz="2400" dirty="0" err="1">
                <a:cs typeface="B Yekan" panose="00000400000000000000" pitchFamily="2" charset="-78"/>
              </a:rPr>
              <a:t>IntellijA</a:t>
            </a:r>
            <a:r>
              <a:rPr lang="en-US" sz="2400" dirty="0">
                <a:cs typeface="B Yekan" panose="00000400000000000000" pitchFamily="2" charset="-78"/>
              </a:rPr>
              <a:t>, Android Studio)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JDK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JRE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SDK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B Yekan" panose="00000400000000000000" pitchFamily="2" charset="-78"/>
              </a:rPr>
              <a:t>Smart phone or Emulator (AVD, GenyMotion …)</a:t>
            </a:r>
          </a:p>
        </p:txBody>
      </p:sp>
    </p:spTree>
    <p:extLst>
      <p:ext uri="{BB962C8B-B14F-4D97-AF65-F5344CB8AC3E}">
        <p14:creationId xmlns:p14="http://schemas.microsoft.com/office/powerpoint/2010/main" val="42578816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Show Animations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pic>
        <p:nvPicPr>
          <p:cNvPr id="1026" name="Picture 2" descr="LottieFiles - Free animation files built for Lottie">
            <a:extLst>
              <a:ext uri="{FF2B5EF4-FFF2-40B4-BE49-F238E27FC236}">
                <a16:creationId xmlns:a16="http://schemas.microsoft.com/office/drawing/2014/main" id="{0C94D7E7-EE28-1D46-B50E-BF5EFA45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58" y="2366319"/>
            <a:ext cx="5857102" cy="30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669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b="1"/>
              <a:t>MVP</a:t>
            </a:r>
            <a:endParaRPr lang="en-US" sz="2800" b="1" dirty="0">
              <a:cs typeface="B Yekan" panose="00000400000000000000" pitchFamily="2" charset="-78"/>
            </a:endParaRPr>
          </a:p>
        </p:txBody>
      </p:sp>
      <p:pic>
        <p:nvPicPr>
          <p:cNvPr id="2050" name="Picture 2" descr="MVP in Android — Part I. Its true that Android doesn't enforce… | by  SHISHIR | PROGRAMMING LITE | Medium">
            <a:extLst>
              <a:ext uri="{FF2B5EF4-FFF2-40B4-BE49-F238E27FC236}">
                <a16:creationId xmlns:a16="http://schemas.microsoft.com/office/drawing/2014/main" id="{07927DA6-BA2C-5B40-A981-2A5D39B9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983" y="1261592"/>
            <a:ext cx="5707449" cy="500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4654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3B0CBA-BD6E-1D43-9764-A5BAAA0A0CB7}"/>
              </a:ext>
            </a:extLst>
          </p:cNvPr>
          <p:cNvSpPr/>
          <p:nvPr/>
        </p:nvSpPr>
        <p:spPr>
          <a:xfrm>
            <a:off x="434171" y="2813904"/>
            <a:ext cx="799894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"com.squareup.okhttp3:logging-interceptor:4.3.0"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"com.squareup.retrofit2:retrofit:2.8.1"</a:t>
            </a:r>
            <a:br>
              <a:rPr lang="en-US" b="1">
                <a:solidFill>
                  <a:srgbClr val="008000"/>
                </a:solidFill>
                <a:effectLst/>
              </a:rPr>
            </a:br>
            <a:r>
              <a:rPr lang="en-US"/>
              <a:t>implementation </a:t>
            </a:r>
            <a:r>
              <a:rPr lang="en-US" b="1">
                <a:solidFill>
                  <a:srgbClr val="008000"/>
                </a:solidFill>
                <a:effectLst/>
              </a:rPr>
              <a:t>"com.squareup.retrofit2:converter-gson:2.8.1"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30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322959" y="2884330"/>
            <a:ext cx="7998939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retrofit = Retrofit.Builder()</a:t>
            </a:r>
            <a:br>
              <a:rPr lang="en-US"/>
            </a:br>
            <a:r>
              <a:rPr lang="en-US"/>
              <a:t>    .baseUrl(</a:t>
            </a:r>
            <a:r>
              <a:rPr lang="en-US" b="1">
                <a:solidFill>
                  <a:srgbClr val="008000"/>
                </a:solidFill>
                <a:effectLst/>
              </a:rPr>
              <a:t>"https://api.github.com/"</a:t>
            </a:r>
            <a:r>
              <a:rPr lang="en-US"/>
              <a:t>)</a:t>
            </a:r>
            <a:br>
              <a:rPr lang="en-US"/>
            </a:br>
            <a:r>
              <a:rPr lang="en-US"/>
              <a:t>    .addConverterFactory(GsonConverterFactory.create())</a:t>
            </a:r>
            <a:br>
              <a:rPr lang="en-US"/>
            </a:br>
            <a:r>
              <a:rPr lang="en-US"/>
              <a:t>    .build()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service: Api = retrofit.create</a:t>
            </a:r>
            <a:r>
              <a:rPr lang="en-US">
                <a:solidFill>
                  <a:srgbClr val="808080"/>
                </a:solidFill>
                <a:effectLst/>
              </a:rPr>
              <a:t>&lt;Api&gt;</a:t>
            </a:r>
            <a:r>
              <a:rPr lang="en-US"/>
              <a:t>(Api::</a:t>
            </a:r>
            <a:r>
              <a:rPr lang="en-US" b="1">
                <a:solidFill>
                  <a:srgbClr val="000080"/>
                </a:solidFill>
                <a:effectLst/>
              </a:rPr>
              <a:t>class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  <a:effectLst/>
              </a:rPr>
              <a:t>java</a:t>
            </a:r>
            <a:r>
              <a:rPr lang="en-US"/>
              <a:t>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repos: Call&lt;PixabayEntity&gt; = service.listImages()</a:t>
            </a:r>
            <a:br>
              <a:rPr lang="en-US"/>
            </a:br>
            <a:br>
              <a:rPr lang="en-US"/>
            </a:br>
            <a:r>
              <a:rPr lang="en-US"/>
              <a:t>Thread</a:t>
            </a:r>
            <a:r>
              <a:rPr lang="en-US" b="1">
                <a:effectLst/>
              </a:rPr>
              <a:t>{</a:t>
            </a:r>
            <a:br>
              <a:rPr lang="en-US" b="1">
                <a:effectLst/>
              </a:rPr>
            </a:br>
            <a:r>
              <a:rPr lang="en-US" b="1">
                <a:effectLst/>
              </a:rPr>
              <a:t>    </a:t>
            </a:r>
            <a:r>
              <a:rPr lang="en-US" b="1">
                <a:solidFill>
                  <a:srgbClr val="000080"/>
                </a:solidFill>
                <a:effectLst/>
              </a:rPr>
              <a:t>val </a:t>
            </a:r>
            <a:r>
              <a:rPr lang="en-US"/>
              <a:t>data = repos.execute().body()</a:t>
            </a:r>
            <a:br>
              <a:rPr lang="en-US"/>
            </a:br>
            <a:r>
              <a:rPr lang="en-US"/>
              <a:t>    data?.</a:t>
            </a:r>
            <a:r>
              <a:rPr lang="en-US" b="1">
                <a:solidFill>
                  <a:srgbClr val="660E7A"/>
                </a:solidFill>
                <a:effectLst/>
              </a:rPr>
              <a:t>hits</a:t>
            </a:r>
            <a:r>
              <a:rPr lang="en-US"/>
              <a:t>?.get(</a:t>
            </a:r>
            <a:r>
              <a:rPr lang="en-US">
                <a:solidFill>
                  <a:srgbClr val="0000FF"/>
                </a:solidFill>
                <a:effectLst/>
              </a:rPr>
              <a:t>0</a:t>
            </a:r>
            <a:r>
              <a:rPr lang="en-US"/>
              <a:t>).</a:t>
            </a:r>
            <a:r>
              <a:rPr lang="en-US" i="1">
                <a:effectLst/>
              </a:rPr>
              <a:t>toString</a:t>
            </a:r>
            <a:r>
              <a:rPr lang="en-US"/>
              <a:t>().</a:t>
            </a:r>
            <a:r>
              <a:rPr lang="en-US" i="1">
                <a:effectLst/>
              </a:rPr>
              <a:t>log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  <a:effectLst/>
              </a:rPr>
              <a:t>"api"</a:t>
            </a:r>
            <a:r>
              <a:rPr lang="en-US"/>
              <a:t>)</a:t>
            </a:r>
            <a:br>
              <a:rPr lang="en-US"/>
            </a:br>
            <a:r>
              <a:rPr lang="en-US" b="1">
                <a:effectLst/>
              </a:rPr>
              <a:t>}</a:t>
            </a:r>
            <a:r>
              <a:rPr lang="en-US"/>
              <a:t>.start()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E4E98-B3F7-354B-8F1D-861B2E3DF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9" y="1204856"/>
            <a:ext cx="9599517" cy="14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58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1DFFF-9370-2543-99FF-11FB8761F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917700"/>
            <a:ext cx="110236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36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Retrofit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458884" y="1143906"/>
            <a:ext cx="7998939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00080"/>
                </a:solidFill>
              </a:rPr>
              <a:t>object </a:t>
            </a:r>
            <a:r>
              <a:rPr lang="en-US"/>
              <a:t>RestService {</a:t>
            </a: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private const val </a:t>
            </a:r>
            <a:r>
              <a:rPr lang="en-US" b="1">
                <a:solidFill>
                  <a:srgbClr val="660E7A"/>
                </a:solidFill>
              </a:rPr>
              <a:t>BASE_URL </a:t>
            </a:r>
            <a:r>
              <a:rPr lang="en-US"/>
              <a:t>= </a:t>
            </a:r>
            <a:r>
              <a:rPr lang="en-US" b="1">
                <a:solidFill>
                  <a:srgbClr val="008000"/>
                </a:solidFill>
              </a:rPr>
              <a:t>" https://www.MYAPI.com/"</a:t>
            </a:r>
            <a:br>
              <a:rPr lang="en-US" b="1">
                <a:solidFill>
                  <a:srgbClr val="008000"/>
                </a:solidFill>
              </a:rPr>
            </a:b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000080"/>
                </a:solidFill>
              </a:rPr>
              <a:t>private fun </a:t>
            </a:r>
            <a:r>
              <a:rPr lang="en-US"/>
              <a:t>retrofit(): Retrofit {</a:t>
            </a:r>
            <a:br>
              <a:rPr lang="en-US"/>
            </a:br>
            <a:r>
              <a:rPr lang="en-US"/>
              <a:t>        </a:t>
            </a:r>
            <a:r>
              <a:rPr lang="en-US" b="1">
                <a:solidFill>
                  <a:srgbClr val="000080"/>
                </a:solidFill>
              </a:rPr>
              <a:t>return </a:t>
            </a:r>
            <a:r>
              <a:rPr lang="en-US"/>
              <a:t>Retrofit.Builder()</a:t>
            </a:r>
            <a:br>
              <a:rPr lang="en-US"/>
            </a:br>
            <a:r>
              <a:rPr lang="en-US"/>
              <a:t>            .addConverterFactory(GsonConverterFactory.create())</a:t>
            </a:r>
            <a:br>
              <a:rPr lang="en-US"/>
            </a:br>
            <a:r>
              <a:rPr lang="en-US"/>
              <a:t>            .baseUrl(</a:t>
            </a:r>
            <a:r>
              <a:rPr lang="en-US" b="1">
                <a:solidFill>
                  <a:srgbClr val="660E7A"/>
                </a:solidFill>
              </a:rPr>
              <a:t>BASE_URL</a:t>
            </a:r>
            <a:r>
              <a:rPr lang="en-US"/>
              <a:t>)</a:t>
            </a:r>
            <a:br>
              <a:rPr lang="en-US"/>
            </a:br>
            <a:r>
              <a:rPr lang="en-US"/>
              <a:t>            .build()</a:t>
            </a:r>
            <a:br>
              <a:rPr lang="en-US"/>
            </a:br>
            <a:r>
              <a:rPr lang="en-US"/>
              <a:t>    }</a:t>
            </a:r>
            <a:br>
              <a:rPr lang="en-US"/>
            </a:br>
            <a:br>
              <a:rPr lang="en-US"/>
            </a:br>
            <a:r>
              <a:rPr lang="en-US"/>
              <a:t>    </a:t>
            </a:r>
            <a:r>
              <a:rPr lang="en-US" b="1">
                <a:solidFill>
                  <a:srgbClr val="000080"/>
                </a:solidFill>
              </a:rPr>
              <a:t>val </a:t>
            </a:r>
            <a:r>
              <a:rPr lang="en-US" b="1">
                <a:solidFill>
                  <a:srgbClr val="660E7A"/>
                </a:solidFill>
              </a:rPr>
              <a:t>retrofitService</a:t>
            </a:r>
            <a:r>
              <a:rPr lang="en-US"/>
              <a:t>: Api </a:t>
            </a:r>
            <a:r>
              <a:rPr lang="en-US" b="1">
                <a:solidFill>
                  <a:srgbClr val="000080"/>
                </a:solidFill>
              </a:rPr>
              <a:t>by </a:t>
            </a:r>
            <a:r>
              <a:rPr lang="en-US" i="1"/>
              <a:t>lazy </a:t>
            </a:r>
            <a:r>
              <a:rPr lang="en-US" b="1"/>
              <a:t>{</a:t>
            </a:r>
            <a:br>
              <a:rPr lang="en-US" b="1"/>
            </a:br>
            <a:r>
              <a:rPr lang="en-US" b="1"/>
              <a:t>        </a:t>
            </a:r>
            <a:r>
              <a:rPr lang="en-US"/>
              <a:t>retrofit().create(Api::</a:t>
            </a:r>
            <a:r>
              <a:rPr lang="en-US" b="1">
                <a:solidFill>
                  <a:srgbClr val="000080"/>
                </a:solidFill>
              </a:rPr>
              <a:t>class</a:t>
            </a:r>
            <a:r>
              <a:rPr lang="en-US"/>
              <a:t>.</a:t>
            </a:r>
            <a:r>
              <a:rPr lang="en-US" i="1">
                <a:solidFill>
                  <a:srgbClr val="660E7A"/>
                </a:solidFill>
              </a:rPr>
              <a:t>java</a:t>
            </a:r>
            <a:r>
              <a:rPr lang="en-US"/>
              <a:t>)</a:t>
            </a:r>
            <a:br>
              <a:rPr lang="en-US"/>
            </a:br>
            <a:r>
              <a:rPr lang="en-US"/>
              <a:t>    </a:t>
            </a:r>
            <a:r>
              <a:rPr lang="en-US" b="1"/>
              <a:t>}</a:t>
            </a:r>
            <a:br>
              <a:rPr lang="en-US" b="1"/>
            </a:br>
            <a:r>
              <a:rPr lang="en-US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F99F3-F4FA-8647-82BD-A923BA8DB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4" y="5154788"/>
            <a:ext cx="7229732" cy="16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022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2960" y="28035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JWT </a:t>
            </a: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Authorization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42E6AB-1068-964A-8091-F31D46E7DA94}"/>
              </a:ext>
            </a:extLst>
          </p:cNvPr>
          <p:cNvSpPr/>
          <p:nvPr/>
        </p:nvSpPr>
        <p:spPr>
          <a:xfrm>
            <a:off x="322960" y="1537444"/>
            <a:ext cx="7998939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08000"/>
                </a:solidFill>
              </a:rPr>
              <a:t>@Headers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</a:rPr>
              <a:t>"Content-Type: application/json"</a:t>
            </a:r>
            <a:r>
              <a:rPr lang="en-US"/>
              <a:t>, </a:t>
            </a:r>
            <a:r>
              <a:rPr lang="en-US" b="1">
                <a:solidFill>
                  <a:srgbClr val="008000"/>
                </a:solidFill>
              </a:rPr>
              <a:t>"Accept: application/json"</a:t>
            </a:r>
            <a:r>
              <a:rPr lang="en-US"/>
              <a:t>)</a:t>
            </a:r>
            <a:br>
              <a:rPr lang="en-US"/>
            </a:br>
            <a:r>
              <a:rPr lang="en-US">
                <a:solidFill>
                  <a:srgbClr val="808000"/>
                </a:solidFill>
              </a:rPr>
              <a:t>@POST</a:t>
            </a:r>
            <a:r>
              <a:rPr lang="en-US"/>
              <a:t>(</a:t>
            </a:r>
            <a:r>
              <a:rPr lang="en-US" b="1">
                <a:solidFill>
                  <a:srgbClr val="008000"/>
                </a:solidFill>
              </a:rPr>
              <a:t>"login"</a:t>
            </a:r>
            <a:r>
              <a:rPr lang="en-US"/>
              <a:t>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login(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rgbClr val="808000"/>
                </a:solidFill>
              </a:rPr>
              <a:t>@Body </a:t>
            </a:r>
            <a:r>
              <a:rPr lang="en-US"/>
              <a:t>data: LoginRequestData</a:t>
            </a:r>
            <a:br>
              <a:rPr lang="en-US"/>
            </a:br>
            <a:r>
              <a:rPr lang="en-US"/>
              <a:t>): Observable&lt;UserData&gt;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7526A8-5E41-0C46-90C8-E5B0E42BBA51}"/>
              </a:ext>
            </a:extLst>
          </p:cNvPr>
          <p:cNvSpPr/>
          <p:nvPr/>
        </p:nvSpPr>
        <p:spPr>
          <a:xfrm>
            <a:off x="322960" y="3429000"/>
            <a:ext cx="799893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@GET(Constants.POSTS_URL)</a:t>
            </a:r>
            <a:br>
              <a:rPr lang="en-US"/>
            </a:br>
            <a:r>
              <a:rPr lang="en-US" b="1">
                <a:solidFill>
                  <a:srgbClr val="000080"/>
                </a:solidFill>
              </a:rPr>
              <a:t>fun </a:t>
            </a:r>
            <a:r>
              <a:rPr lang="en-US"/>
              <a:t>fetchPosts(@Header(</a:t>
            </a:r>
            <a:r>
              <a:rPr lang="en-US" b="1">
                <a:solidFill>
                  <a:srgbClr val="008000"/>
                </a:solidFill>
              </a:rPr>
              <a:t>"Authorization"</a:t>
            </a:r>
            <a:r>
              <a:rPr lang="en-US"/>
              <a:t>) token: String): Call&lt;PostsResponse&gt;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108306-F7D8-9548-97E8-FACB5DFE05B5}"/>
              </a:ext>
            </a:extLst>
          </p:cNvPr>
          <p:cNvSpPr/>
          <p:nvPr/>
        </p:nvSpPr>
        <p:spPr>
          <a:xfrm>
            <a:off x="322960" y="4489559"/>
            <a:ext cx="7998939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apiClient.getApiService().fetchPosts(token = "Bearer ${sessionManager.fetchAuthToken()}")</a:t>
            </a:r>
          </a:p>
        </p:txBody>
      </p:sp>
    </p:spTree>
    <p:extLst>
      <p:ext uri="{BB962C8B-B14F-4D97-AF65-F5344CB8AC3E}">
        <p14:creationId xmlns:p14="http://schemas.microsoft.com/office/powerpoint/2010/main" val="726335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Handler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B775D-1CC9-6E40-947B-A4CEB734B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96" y="2162926"/>
            <a:ext cx="6005331" cy="4121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2689781" y="1147962"/>
            <a:ext cx="410643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>
                <a:effectLst/>
              </a:rPr>
              <a:t>//OnBackPressed</a:t>
            </a:r>
            <a:br>
              <a:rPr lang="en-US" i="1">
                <a:effectLst/>
              </a:rPr>
            </a:br>
            <a:r>
              <a:rPr lang="en-US" i="1">
                <a:effectLst/>
              </a:rPr>
              <a:t>//Splash Screen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791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8113" y="83147"/>
            <a:ext cx="3236976" cy="6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+mn-ea"/>
                <a:cs typeface="B Yekan" panose="00000400000000000000" pitchFamily="2" charset="-78"/>
              </a:rPr>
              <a:t>RecyclerView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rbel" panose="020B0503020204020204"/>
              <a:ea typeface="+mn-ea"/>
              <a:cs typeface="B Yek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786" y="821834"/>
            <a:ext cx="3155390" cy="560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151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4997" y="101241"/>
            <a:ext cx="4334350" cy="77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CardView</a:t>
            </a:r>
            <a:endParaRPr lang="en-US" sz="2400" b="1" dirty="0">
              <a:cs typeface="B Yeka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52DBA2-A8FE-CA46-B3BE-1D33B735C375}"/>
              </a:ext>
            </a:extLst>
          </p:cNvPr>
          <p:cNvSpPr/>
          <p:nvPr/>
        </p:nvSpPr>
        <p:spPr>
          <a:xfrm>
            <a:off x="786840" y="1605162"/>
            <a:ext cx="8579581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/>
              <a:t>implementation "androidx.cardview:cardview:1.0.0"</a:t>
            </a:r>
            <a:br>
              <a:rPr lang="en-US"/>
            </a:br>
            <a:br>
              <a:rPr lang="en-US"/>
            </a:br>
            <a:r>
              <a:rPr lang="en-US"/>
              <a:t>&lt;</a:t>
            </a:r>
            <a:r>
              <a:rPr lang="en-US" b="1">
                <a:solidFill>
                  <a:srgbClr val="000080"/>
                </a:solidFill>
              </a:rPr>
              <a:t>androidx.cardview.widget.CardView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="@+id/card_view"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:layout_gravity</a:t>
            </a:r>
            <a:r>
              <a:rPr lang="en-US" b="1">
                <a:solidFill>
                  <a:srgbClr val="008000"/>
                </a:solidFill>
              </a:rPr>
              <a:t>="center"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="200dp"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="200dp"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</a:t>
            </a:r>
            <a:r>
              <a:rPr lang="en-US" b="1">
                <a:solidFill>
                  <a:srgbClr val="660E7A"/>
                </a:solidFill>
              </a:rPr>
              <a:t>app</a:t>
            </a:r>
            <a:r>
              <a:rPr lang="en-US" b="1">
                <a:solidFill>
                  <a:srgbClr val="0000FF"/>
                </a:solidFill>
              </a:rPr>
              <a:t>:cardCornerRadius</a:t>
            </a:r>
            <a:r>
              <a:rPr lang="en-US" b="1">
                <a:solidFill>
                  <a:srgbClr val="008000"/>
                </a:solidFill>
              </a:rPr>
              <a:t>="4dp"</a:t>
            </a:r>
            <a:r>
              <a:rPr lang="en-US"/>
              <a:t>&gt;</a:t>
            </a:r>
            <a:br>
              <a:rPr lang="en-US"/>
            </a:br>
            <a:br>
              <a:rPr lang="en-US"/>
            </a:br>
            <a:r>
              <a:rPr lang="en-US"/>
              <a:t>    &lt;</a:t>
            </a:r>
            <a:r>
              <a:rPr lang="en-US" b="1">
                <a:solidFill>
                  <a:srgbClr val="000080"/>
                </a:solidFill>
              </a:rPr>
              <a:t>TextView</a:t>
            </a:r>
            <a:br>
              <a:rPr lang="en-US" b="1">
                <a:solidFill>
                  <a:srgbClr val="000080"/>
                </a:solidFill>
              </a:rPr>
            </a:br>
            <a:r>
              <a:rPr lang="en-US" b="1">
                <a:solidFill>
                  <a:srgbClr val="00008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:id</a:t>
            </a:r>
            <a:r>
              <a:rPr lang="en-US" b="1">
                <a:solidFill>
                  <a:srgbClr val="008000"/>
                </a:solidFill>
              </a:rPr>
              <a:t>="@+id/info_text"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:layout_width</a:t>
            </a:r>
            <a:r>
              <a:rPr lang="en-US" b="1">
                <a:solidFill>
                  <a:srgbClr val="008000"/>
                </a:solidFill>
              </a:rPr>
              <a:t>="match_parent"</a:t>
            </a:r>
            <a:br>
              <a:rPr lang="en-US" b="1">
                <a:solidFill>
                  <a:srgbClr val="008000"/>
                </a:solidFill>
              </a:rPr>
            </a:br>
            <a:r>
              <a:rPr lang="en-US" b="1">
                <a:solidFill>
                  <a:srgbClr val="008000"/>
                </a:solidFill>
              </a:rPr>
              <a:t>        </a:t>
            </a:r>
            <a:r>
              <a:rPr lang="en-US" b="1">
                <a:solidFill>
                  <a:srgbClr val="660E7A"/>
                </a:solidFill>
              </a:rPr>
              <a:t>android</a:t>
            </a:r>
            <a:r>
              <a:rPr lang="en-US" b="1">
                <a:solidFill>
                  <a:srgbClr val="0000FF"/>
                </a:solidFill>
              </a:rPr>
              <a:t>:layout_height</a:t>
            </a:r>
            <a:r>
              <a:rPr lang="en-US" b="1">
                <a:solidFill>
                  <a:srgbClr val="008000"/>
                </a:solidFill>
              </a:rPr>
              <a:t>="match_parent" </a:t>
            </a:r>
            <a:r>
              <a:rPr lang="en-US"/>
              <a:t>/&gt;</a:t>
            </a:r>
            <a:br>
              <a:rPr lang="en-US"/>
            </a:br>
            <a:r>
              <a:rPr lang="en-US"/>
              <a:t>&lt;/</a:t>
            </a:r>
            <a:r>
              <a:rPr lang="en-US" b="1">
                <a:solidFill>
                  <a:srgbClr val="000080"/>
                </a:solidFill>
              </a:rPr>
              <a:t>androidx.cardview.widget.CardView</a:t>
            </a:r>
            <a:r>
              <a:rPr lang="en-US"/>
              <a:t>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33316-1A60-6142-9972-D7585829EE0F}"/>
              </a:ext>
            </a:extLst>
          </p:cNvPr>
          <p:cNvSpPr/>
          <p:nvPr/>
        </p:nvSpPr>
        <p:spPr>
          <a:xfrm>
            <a:off x="786840" y="1056175"/>
            <a:ext cx="61407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/>
              <a:t>https://developer.android.com/guide/topics/ui/layout/cardview</a:t>
            </a:r>
          </a:p>
        </p:txBody>
      </p:sp>
    </p:spTree>
    <p:extLst>
      <p:ext uri="{BB962C8B-B14F-4D97-AF65-F5344CB8AC3E}">
        <p14:creationId xmlns:p14="http://schemas.microsoft.com/office/powerpoint/2010/main" val="128491861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1_Depth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9947</TotalTime>
  <Words>3279</Words>
  <Application>Microsoft Macintosh PowerPoint</Application>
  <PresentationFormat>Widescreen</PresentationFormat>
  <Paragraphs>618</Paragraphs>
  <Slides>145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145</vt:i4>
      </vt:variant>
    </vt:vector>
  </HeadingPairs>
  <TitlesOfParts>
    <vt:vector size="160" baseType="lpstr">
      <vt:lpstr>Arial Unicode MS</vt:lpstr>
      <vt:lpstr>Apple Braille</vt:lpstr>
      <vt:lpstr>Arial</vt:lpstr>
      <vt:lpstr>B Yekan</vt:lpstr>
      <vt:lpstr>Calibri</vt:lpstr>
      <vt:lpstr>Consolas</vt:lpstr>
      <vt:lpstr>Corbel</vt:lpstr>
      <vt:lpstr>Courier New</vt:lpstr>
      <vt:lpstr>Helvetica Neue</vt:lpstr>
      <vt:lpstr>inherit</vt:lpstr>
      <vt:lpstr>IRANSans Light</vt:lpstr>
      <vt:lpstr>Roboto</vt:lpstr>
      <vt:lpstr>Source Code Pro</vt:lpstr>
      <vt:lpstr>Depth</vt:lpstr>
      <vt:lpstr>1_Depth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amirhossein teymoori</dc:creator>
  <cp:lastModifiedBy>AmirHossein Teymoori</cp:lastModifiedBy>
  <cp:revision>312</cp:revision>
  <dcterms:created xsi:type="dcterms:W3CDTF">2015-11-08T19:38:09Z</dcterms:created>
  <dcterms:modified xsi:type="dcterms:W3CDTF">2020-11-01T16:55:48Z</dcterms:modified>
</cp:coreProperties>
</file>